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1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D472-80A3-4DF4-B1DF-4019779ED74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875E-E37A-40B9-A72D-455AE0F55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.com/thw/thw11/CL/5344_2005010018/000803_1064_82/22147953.thb.jpg?000803_1064_8297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990600"/>
            <a:ext cx="27717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595411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Earth is approximately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4.6 billion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years old, and the planet has changed a great deal during its existence.  For organisms to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survive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they would have to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change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(mutate)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also. A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mutation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any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permanent change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DNA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of a gene or chromosome.  </a:t>
            </a:r>
          </a:p>
          <a:p>
            <a:pPr marL="0" indent="0" algn="just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Some mutations are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some can be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GOOD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some don’t really have any effect.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  <p:sp>
        <p:nvSpPr>
          <p:cNvPr id="2" name="Rounded Rectangular Callout 1"/>
          <p:cNvSpPr/>
          <p:nvPr/>
        </p:nvSpPr>
        <p:spPr>
          <a:xfrm flipH="1">
            <a:off x="8624888" y="181632"/>
            <a:ext cx="1890712" cy="1009650"/>
          </a:xfrm>
          <a:prstGeom prst="wedgeRoundRectCallout">
            <a:avLst>
              <a:gd name="adj1" fmla="val -5824"/>
              <a:gd name="adj2" fmla="val 1327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37971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.com/thb/thb14/PH/Corel.718/34824145.thb.jpg?000802_c789_0032_clh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286" y1="44298" x2="84571" y2="23684"/>
                        <a14:foregroundMark x1="40000" y1="64474" x2="37143" y2="50000"/>
                        <a14:foregroundMark x1="34857" y1="65351" x2="33143" y2="50439"/>
                        <a14:foregroundMark x1="27714" y1="62281" x2="47143" y2="89035"/>
                        <a14:foregroundMark x1="48571" y1="84211" x2="48571" y2="53509"/>
                        <a14:foregroundMark x1="81714" y1="46053" x2="85143" y2="25877"/>
                        <a14:foregroundMark x1="66000" y1="76754" x2="83143" y2="60088"/>
                        <a14:foregroundMark x1="72286" y1="81140" x2="82286" y2="68860"/>
                        <a14:foregroundMark x1="80571" y1="78070" x2="83143" y2="15789"/>
                        <a14:foregroundMark x1="86286" y1="27193" x2="50286" y2="2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657601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mages.clipart.com/thb/thb14/PH/Corel.13196/34841349.thb.jpg?000802_c824_0010_clh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1" l="0" r="99573">
                        <a14:foregroundMark x1="4274" y1="94571" x2="41026" y2="89714"/>
                        <a14:backgroundMark x1="14103" y1="40286" x2="14103" y2="1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96" y="2360089"/>
            <a:ext cx="2701504" cy="40407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533400"/>
            <a:ext cx="5042056" cy="277189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Examples of Mutation:  Albinism</a:t>
            </a:r>
          </a:p>
          <a:p>
            <a:pPr marL="0" indent="0" algn="ctr">
              <a:buNone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…the absence of pigmentation within the skin – true albinos have pink eyes due to the flow of blood to the retina and the absence of pigment within the iris…</a:t>
            </a:r>
          </a:p>
        </p:txBody>
      </p:sp>
      <p:pic>
        <p:nvPicPr>
          <p:cNvPr id="3075" name="Picture 3" descr="C:\Users\gvikingson\AppData\Local\Microsoft\Windows\Temporary Internet Files\Content.IE5\DS4VOUT3\MP900262615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70" b="87593" l="9167" r="78667">
                        <a14:foregroundMark x1="21667" y1="77171" x2="33500" y2="70471"/>
                        <a14:foregroundMark x1="29500" y1="80893" x2="32667" y2="72953"/>
                        <a14:foregroundMark x1="76500" y1="72457" x2="70833" y2="86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3" t="9305" r="20969" b="9408"/>
          <a:stretch/>
        </p:blipFill>
        <p:spPr bwMode="auto">
          <a:xfrm>
            <a:off x="1524000" y="2986718"/>
            <a:ext cx="4495800" cy="35116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  <p:pic>
        <p:nvPicPr>
          <p:cNvPr id="3074" name="Picture 2" descr="C:\Users\gvikingson\AppData\Local\Microsoft\Windows\Temporary Internet Files\Content.IE5\JSGONNT1\MP900314406[1]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96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66" y="4896090"/>
            <a:ext cx="3714235" cy="17333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zaher\AppData\Local\Microsoft\Windows\Temporary Internet Files\Content.IE5\H6H7VG49\MP900448583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2" b="100000" l="4417" r="9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6" r="21147"/>
          <a:stretch/>
        </p:blipFill>
        <p:spPr bwMode="auto">
          <a:xfrm>
            <a:off x="8489110" y="-152401"/>
            <a:ext cx="2255091" cy="67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ages.clipart.com/thb/thb14/PH/Corel.23157/34864861.thb.jpg?000802_c894_0041_clh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07" l="7429" r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1" r="13906"/>
          <a:stretch/>
        </p:blipFill>
        <p:spPr bwMode="auto">
          <a:xfrm>
            <a:off x="2898160" y="4925215"/>
            <a:ext cx="1978641" cy="16846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zaher\AppData\Local\Microsoft\Windows\Temporary Internet Files\Content.IE5\BXUOCY66\MC90043873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3" l="0" r="100000">
                        <a14:foregroundMark x1="12300" y1="90667" x2="17500" y2="98267"/>
                        <a14:foregroundMark x1="90900" y1="96000" x2="99300" y2="38400"/>
                        <a14:foregroundMark x1="91400" y1="9867" x2="99700" y2="400"/>
                        <a14:foregroundMark x1="9400" y1="90133" x2="11700" y2="91467"/>
                        <a14:foregroundMark x1="11700" y1="87067" x2="13400" y2="90133"/>
                        <a14:foregroundMark x1="16100" y1="85867" x2="16100" y2="89333"/>
                        <a14:foregroundMark x1="8100" y1="97067" x2="12300" y2="95200"/>
                        <a14:foregroundMark x1="10200" y1="19333" x2="14000" y2="2267"/>
                        <a14:backgroundMark x1="31000" y1="30000" x2="40400" y2="6000"/>
                        <a14:backgroundMark x1="12300" y1="2267" x2="12300" y2="133"/>
                        <a14:backgroundMark x1="82500" y1="77867" x2="90700" y2="66133"/>
                        <a14:backgroundMark x1="47500" y1="87067" x2="70600" y2="76667"/>
                        <a14:backgroundMark x1="94100" y1="80667" x2="93000" y2="73600"/>
                        <a14:backgroundMark x1="92800" y1="79733" x2="93900" y2="73333"/>
                      </a14:backgroundRemoval>
                    </a14:imgEffect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609600"/>
            <a:ext cx="60198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Examples of Mutation:  </a:t>
            </a:r>
          </a:p>
          <a:p>
            <a:pPr marL="0" indent="0" algn="ctr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Flu Virus</a:t>
            </a:r>
          </a:p>
          <a:p>
            <a:pPr marL="0" indent="0" algn="ctr">
              <a:buNone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…every year, scientists that study the flu virus must devise a new vaccine to combat the current strain of flu going around.  The flu virus mutates often so new vaccines must be created each year…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</p:spTree>
    <p:extLst>
      <p:ext uri="{BB962C8B-B14F-4D97-AF65-F5344CB8AC3E}">
        <p14:creationId xmlns:p14="http://schemas.microsoft.com/office/powerpoint/2010/main" val="35969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.com/thb/thb9/PHDC/20080624/PBJ/0/03/71730938.thb.jpg?100173513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86" y="381000"/>
            <a:ext cx="911794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0400" y="1676400"/>
            <a:ext cx="60198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Mutation Nation: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Two mutations are discussed on the previous slides – Albinism and the Flu virus.  List three more mutations that exist in nature and whether they are good, bad or neutral in the chart on your paper…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83359" y="2133600"/>
            <a:ext cx="6019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What did you come up with?</a:t>
            </a:r>
            <a:endParaRPr 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74638"/>
            <a:ext cx="8686800" cy="5440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Some mutations lead to adaptation…</a:t>
            </a:r>
          </a:p>
          <a:p>
            <a:pPr marL="0" indent="0" algn="just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When a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mutation is beneficial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helps an organism to survive in its environment, the organism has the opportunity to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live longer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find a mate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pass on its good traits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its offspring.  </a:t>
            </a:r>
          </a:p>
          <a:p>
            <a:pPr marL="0" indent="0" algn="just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How are a zebra’s stripes considered a helpful mutation?</a:t>
            </a:r>
          </a:p>
        </p:txBody>
      </p:sp>
      <p:pic>
        <p:nvPicPr>
          <p:cNvPr id="1026" name="Picture 2" descr="C:\Users\gvikingson\AppData\Local\Microsoft\Windows\Temporary Internet Files\Content.IE5\DS4VOUT3\MP9003138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2" y="4038600"/>
            <a:ext cx="3657600" cy="24262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.com/thb/thb13/PH/bf5394_20050902a/bf5394_20050902a/30480274.thb.jpg?5394_050907_71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44" y="4038600"/>
            <a:ext cx="3692056" cy="24262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702" y="2667001"/>
            <a:ext cx="8458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 zebra’s stripes allow it to confuse predators when traveling in herds.  This allows them to survive another day to pass on their traits during reproduction.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</p:spTree>
    <p:extLst>
      <p:ext uri="{BB962C8B-B14F-4D97-AF65-F5344CB8AC3E}">
        <p14:creationId xmlns:p14="http://schemas.microsoft.com/office/powerpoint/2010/main" val="12464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381000"/>
            <a:ext cx="91440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latin typeface="Calibri" pitchFamily="34" charset="0"/>
                <a:cs typeface="Calibri" pitchFamily="34" charset="0"/>
              </a:rPr>
              <a:t>What is an Adaptation?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97920"/>
            <a:ext cx="853440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adaptation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characteristic that helps an organism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survive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reproduce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 its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environment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 They include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structures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behaviors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for finding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food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mate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for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protection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and for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moving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from place to place. </a:t>
            </a: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http://images.clipart.com/thw/thw11/CL/5433_2005010014/000803_1058_57/20535021.thb.jpg?000803_1058_5702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84615"/>
            <a:ext cx="3962400" cy="39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</p:spTree>
    <p:extLst>
      <p:ext uri="{BB962C8B-B14F-4D97-AF65-F5344CB8AC3E}">
        <p14:creationId xmlns:p14="http://schemas.microsoft.com/office/powerpoint/2010/main" val="40130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32" y="76200"/>
            <a:ext cx="8763000" cy="1143000"/>
          </a:xfrm>
        </p:spPr>
        <p:txBody>
          <a:bodyPr/>
          <a:lstStyle/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Can you list some adaptations of the animals below?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15060" y="1676400"/>
            <a:ext cx="7897209" cy="5029202"/>
            <a:chOff x="1752600" y="1676400"/>
            <a:chExt cx="5640860" cy="5029202"/>
          </a:xfrm>
        </p:grpSpPr>
        <p:sp>
          <p:nvSpPr>
            <p:cNvPr id="6" name="Freeform 5"/>
            <p:cNvSpPr/>
            <p:nvPr/>
          </p:nvSpPr>
          <p:spPr>
            <a:xfrm>
              <a:off x="3771522" y="3116939"/>
              <a:ext cx="1614721" cy="1614721"/>
            </a:xfrm>
            <a:custGeom>
              <a:avLst/>
              <a:gdLst>
                <a:gd name="connsiteX0" fmla="*/ 0 w 1614721"/>
                <a:gd name="connsiteY0" fmla="*/ 0 h 1614721"/>
                <a:gd name="connsiteX1" fmla="*/ 1614721 w 1614721"/>
                <a:gd name="connsiteY1" fmla="*/ 0 h 1614721"/>
                <a:gd name="connsiteX2" fmla="*/ 1614721 w 1614721"/>
                <a:gd name="connsiteY2" fmla="*/ 1614721 h 1614721"/>
                <a:gd name="connsiteX3" fmla="*/ 0 w 1614721"/>
                <a:gd name="connsiteY3" fmla="*/ 1614721 h 1614721"/>
                <a:gd name="connsiteX4" fmla="*/ 0 w 1614721"/>
                <a:gd name="connsiteY4" fmla="*/ 0 h 16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721" h="1614721">
                  <a:moveTo>
                    <a:pt x="0" y="0"/>
                  </a:moveTo>
                  <a:lnTo>
                    <a:pt x="1614721" y="0"/>
                  </a:lnTo>
                  <a:lnTo>
                    <a:pt x="1614721" y="1614721"/>
                  </a:lnTo>
                  <a:lnTo>
                    <a:pt x="0" y="1614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dirty="0">
                  <a:latin typeface="Calibri" pitchFamily="34" charset="0"/>
                  <a:cs typeface="Calibri" pitchFamily="34" charset="0"/>
                </a:rPr>
                <a:t>Adaptation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>: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 behavior or characteristic for survival 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4430117" y="3035742"/>
              <a:ext cx="297530" cy="31785"/>
            </a:xfrm>
            <a:custGeom>
              <a:avLst/>
              <a:gdLst>
                <a:gd name="connsiteX0" fmla="*/ 0 w 297530"/>
                <a:gd name="connsiteY0" fmla="*/ 15892 h 31785"/>
                <a:gd name="connsiteX1" fmla="*/ 297530 w 297530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530" h="31785">
                  <a:moveTo>
                    <a:pt x="0" y="15892"/>
                  </a:moveTo>
                  <a:lnTo>
                    <a:pt x="297530" y="158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027" tIns="8454" rIns="154027" bIns="845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9722888">
              <a:off x="5208455" y="3273464"/>
              <a:ext cx="830664" cy="31785"/>
            </a:xfrm>
            <a:custGeom>
              <a:avLst/>
              <a:gdLst>
                <a:gd name="connsiteX0" fmla="*/ 0 w 830664"/>
                <a:gd name="connsiteY0" fmla="*/ 15892 h 31785"/>
                <a:gd name="connsiteX1" fmla="*/ 830664 w 830664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664" h="31785">
                  <a:moveTo>
                    <a:pt x="0" y="15892"/>
                  </a:moveTo>
                  <a:lnTo>
                    <a:pt x="830664" y="158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265" tIns="-4874" rIns="407265" bIns="-48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1008">
              <a:off x="5253800" y="4468314"/>
              <a:ext cx="771177" cy="45719"/>
            </a:xfrm>
            <a:custGeom>
              <a:avLst/>
              <a:gdLst>
                <a:gd name="connsiteX0" fmla="*/ 0 w 564586"/>
                <a:gd name="connsiteY0" fmla="*/ 15892 h 31785"/>
                <a:gd name="connsiteX1" fmla="*/ 564586 w 564586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4586" h="31785">
                  <a:moveTo>
                    <a:pt x="0" y="15892"/>
                  </a:moveTo>
                  <a:lnTo>
                    <a:pt x="564586" y="158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0878" tIns="1778" rIns="280878" bIns="1777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06270" y="1690905"/>
              <a:ext cx="1587190" cy="17526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4321991" y="4888326"/>
              <a:ext cx="512910" cy="32656"/>
            </a:xfrm>
            <a:custGeom>
              <a:avLst/>
              <a:gdLst>
                <a:gd name="connsiteX0" fmla="*/ 0 w 297530"/>
                <a:gd name="connsiteY0" fmla="*/ 15892 h 31785"/>
                <a:gd name="connsiteX1" fmla="*/ 297530 w 297530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530" h="31785">
                  <a:moveTo>
                    <a:pt x="0" y="15892"/>
                  </a:moveTo>
                  <a:lnTo>
                    <a:pt x="297530" y="1589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027" tIns="8454" rIns="154027" bIns="845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12024" y="4953000"/>
              <a:ext cx="1764338" cy="17526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19949544">
              <a:off x="3073010" y="4459221"/>
              <a:ext cx="831577" cy="63395"/>
            </a:xfrm>
            <a:custGeom>
              <a:avLst/>
              <a:gdLst>
                <a:gd name="connsiteX0" fmla="*/ 0 w 661535"/>
                <a:gd name="connsiteY0" fmla="*/ 15892 h 31785"/>
                <a:gd name="connsiteX1" fmla="*/ 661535 w 661535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535" h="31785">
                  <a:moveTo>
                    <a:pt x="661535" y="15893"/>
                  </a:moveTo>
                  <a:lnTo>
                    <a:pt x="0" y="1589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930" tIns="-645" rIns="326929" bIns="-64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23552370">
              <a:off x="3179349" y="3264329"/>
              <a:ext cx="780146" cy="31786"/>
            </a:xfrm>
            <a:custGeom>
              <a:avLst/>
              <a:gdLst>
                <a:gd name="connsiteX0" fmla="*/ 0 w 780145"/>
                <a:gd name="connsiteY0" fmla="*/ 15892 h 31785"/>
                <a:gd name="connsiteX1" fmla="*/ 780145 w 780145"/>
                <a:gd name="connsiteY1" fmla="*/ 15892 h 3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0145" h="31785">
                  <a:moveTo>
                    <a:pt x="780145" y="15893"/>
                  </a:moveTo>
                  <a:lnTo>
                    <a:pt x="0" y="1589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3269" tIns="-3610" rIns="383269" bIns="-3612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52600" y="1676400"/>
              <a:ext cx="1614721" cy="176710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3" name="Picture 13" descr="C:\Users\gvikingson\AppData\Local\Microsoft\Windows\Temporary Internet Files\Content.IE5\DS4VOUT3\MP900403190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4"/>
          <a:stretch/>
        </p:blipFill>
        <p:spPr bwMode="auto">
          <a:xfrm>
            <a:off x="5143230" y="984347"/>
            <a:ext cx="2157221" cy="19811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gvikingson\AppData\Local\Microsoft\Windows\Temporary Internet Files\Content.IE5\1IFMDQL2\MP900441088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 bwMode="auto">
          <a:xfrm>
            <a:off x="2585504" y="4191001"/>
            <a:ext cx="1763836" cy="19402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gvikingson\AppData\Local\Microsoft\Windows\Temporary Internet Files\Content.IE5\TMF5Y1AU\MP900400790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 b="8264"/>
          <a:stretch/>
        </p:blipFill>
        <p:spPr bwMode="auto">
          <a:xfrm>
            <a:off x="7925268" y="4191001"/>
            <a:ext cx="1828333" cy="19402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5060" y="1690905"/>
            <a:ext cx="2260611" cy="1752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Jaw that can “unhinge” to swallow prey whole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Basks in the sun to warm cold-blooded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Can “smell” with it’s tongue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3230" y="990601"/>
            <a:ext cx="2157221" cy="19185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Large ears to hear predators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Powerful back legs for jumping long distances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Pouch for carrying young until they are able to survive on their own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11224" y="1690905"/>
            <a:ext cx="2260611" cy="1752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Have special hairs on their back which they can release when under attack to irritate the eyes and nose of predators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Can easily sense vibrations in the 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37117" y="4191000"/>
            <a:ext cx="2138554" cy="19372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Have opposable thumbs for grasping items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Prehensile tail for hanging from trees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Teeth designed for omnivorous diet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904657" y="4904654"/>
            <a:ext cx="2523673" cy="1800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Has spots that camouflage them from predators and prey alike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Teeth designed for meat eating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Have special ankle bones that allow them to climb down trees headfirst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13852" y="4191001"/>
            <a:ext cx="2198417" cy="1940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Trunk used to bathe, drink and wash themselves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Large tusks for defense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Large feet to distribute body weight and to dig out water holes</a:t>
            </a:r>
          </a:p>
        </p:txBody>
      </p:sp>
    </p:spTree>
    <p:extLst>
      <p:ext uri="{BB962C8B-B14F-4D97-AF65-F5344CB8AC3E}">
        <p14:creationId xmlns:p14="http://schemas.microsoft.com/office/powerpoint/2010/main" val="38605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57200"/>
            <a:ext cx="4191000" cy="611481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Who figured all of this stuff out?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b="1" u="sng" dirty="0">
                <a:latin typeface="Calibri" pitchFamily="34" charset="0"/>
                <a:cs typeface="Calibri" pitchFamily="34" charset="0"/>
              </a:rPr>
              <a:t>Charles Darwin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studied the characteristics of organisms in the Galapagos Islands and noticed that they were similar to those on nearby South America. He hypothesized that animals came to the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Galapagos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from the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mainland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 The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environment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determined which animals would survive and which would die off.  Those adapted to the new environment survived and became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different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from their mainland relatives.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Example:  Iguanas &amp;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Finches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6" name="Picture 10" descr="http://images.clipart.com/thb/thb14/PH/Corel.21214/34872270.thb.jpg?000802_c160_0000_cl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69937"/>
            <a:ext cx="1974409" cy="1320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ages.clipart.com/thb/thb14/PH/Corel.23808/34789346.thb.jpg?000802_c160_0093_cl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789971"/>
            <a:ext cx="1974410" cy="1320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downloads.clipart.com/36911400.jpg?t=1360785305&amp;h=7e00a459eff39c78860f737fa75a8a1a&amp;u=gettingner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62" y="3110005"/>
            <a:ext cx="4389239" cy="34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657201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Getting Nerdy, LLC</a:t>
            </a:r>
          </a:p>
        </p:txBody>
      </p:sp>
      <p:pic>
        <p:nvPicPr>
          <p:cNvPr id="4098" name="Picture 2" descr="C:\Users\gvikingson\AppData\Local\Microsoft\Windows\Temporary Internet Files\Content.IE5\1IFMDQL2\MC900353619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"/>
          <a:stretch/>
        </p:blipFill>
        <p:spPr bwMode="auto">
          <a:xfrm>
            <a:off x="6019800" y="263400"/>
            <a:ext cx="2057400" cy="2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list some adaptations of the animals below?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Davidson</dc:creator>
  <cp:lastModifiedBy>Crystal Davidson</cp:lastModifiedBy>
  <cp:revision>1</cp:revision>
  <dcterms:created xsi:type="dcterms:W3CDTF">2017-05-09T00:21:48Z</dcterms:created>
  <dcterms:modified xsi:type="dcterms:W3CDTF">2017-05-09T00:22:27Z</dcterms:modified>
</cp:coreProperties>
</file>