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374" y="7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E7505A-CBB0-4212-8E3C-2EBCD225D53C}"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318846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7505A-CBB0-4212-8E3C-2EBCD225D53C}"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58553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7505A-CBB0-4212-8E3C-2EBCD225D53C}"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3877815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7505A-CBB0-4212-8E3C-2EBCD225D53C}"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345705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E7505A-CBB0-4212-8E3C-2EBCD225D53C}" type="datetimeFigureOut">
              <a:rPr lang="en-US" smtClean="0"/>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215376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E7505A-CBB0-4212-8E3C-2EBCD225D53C}"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68855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E7505A-CBB0-4212-8E3C-2EBCD225D53C}" type="datetimeFigureOut">
              <a:rPr lang="en-US" smtClean="0"/>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96000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E7505A-CBB0-4212-8E3C-2EBCD225D53C}" type="datetimeFigureOut">
              <a:rPr lang="en-US" smtClean="0"/>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233320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7505A-CBB0-4212-8E3C-2EBCD225D53C}" type="datetimeFigureOut">
              <a:rPr lang="en-US" smtClean="0"/>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341950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0E7505A-CBB0-4212-8E3C-2EBCD225D53C}"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247283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0E7505A-CBB0-4212-8E3C-2EBCD225D53C}" type="datetimeFigureOut">
              <a:rPr lang="en-US" smtClean="0"/>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73126-3D23-455C-9646-D24418D7263B}" type="slidenum">
              <a:rPr lang="en-US" smtClean="0"/>
              <a:t>‹#›</a:t>
            </a:fld>
            <a:endParaRPr lang="en-US"/>
          </a:p>
        </p:txBody>
      </p:sp>
    </p:spTree>
    <p:extLst>
      <p:ext uri="{BB962C8B-B14F-4D97-AF65-F5344CB8AC3E}">
        <p14:creationId xmlns:p14="http://schemas.microsoft.com/office/powerpoint/2010/main" val="208945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0E7505A-CBB0-4212-8E3C-2EBCD225D53C}" type="datetimeFigureOut">
              <a:rPr lang="en-US" smtClean="0"/>
              <a:t>8/19/2016</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73126-3D23-455C-9646-D24418D7263B}" type="slidenum">
              <a:rPr lang="en-US" smtClean="0"/>
              <a:t>‹#›</a:t>
            </a:fld>
            <a:endParaRPr lang="en-US"/>
          </a:p>
        </p:txBody>
      </p:sp>
    </p:spTree>
    <p:extLst>
      <p:ext uri="{BB962C8B-B14F-4D97-AF65-F5344CB8AC3E}">
        <p14:creationId xmlns:p14="http://schemas.microsoft.com/office/powerpoint/2010/main" val="3693190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hyperlink" Target="https://www.remind.com/join/777c75" TargetMode="External"/><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hyperlink" Target="https://www.remind.com/join/ec6df" TargetMode="External"/><Relationship Id="rId5" Type="http://schemas.openxmlformats.org/officeDocument/2006/relationships/hyperlink" Target="https://www.remind.com/join/524c"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 y="0"/>
            <a:ext cx="7771391" cy="10058400"/>
          </a:xfrm>
          <a:prstGeom prst="rect">
            <a:avLst/>
          </a:prstGeom>
        </p:spPr>
      </p:pic>
      <p:sp>
        <p:nvSpPr>
          <p:cNvPr id="3" name="TextBox 2"/>
          <p:cNvSpPr txBox="1"/>
          <p:nvPr/>
        </p:nvSpPr>
        <p:spPr>
          <a:xfrm>
            <a:off x="8020940" y="228605"/>
            <a:ext cx="1440560" cy="1200329"/>
          </a:xfrm>
          <a:prstGeom prst="rect">
            <a:avLst/>
          </a:prstGeom>
          <a:noFill/>
        </p:spPr>
        <p:txBody>
          <a:bodyPr wrap="square" rtlCol="0">
            <a:spAutoFit/>
          </a:bodyPr>
          <a:lstStyle/>
          <a:p>
            <a:r>
              <a:rPr lang="en-US" dirty="0"/>
              <a:t>This is the back cover of your flip book. </a:t>
            </a:r>
          </a:p>
        </p:txBody>
      </p:sp>
      <p:sp>
        <p:nvSpPr>
          <p:cNvPr id="4" name="TextBox 3"/>
          <p:cNvSpPr txBox="1"/>
          <p:nvPr/>
        </p:nvSpPr>
        <p:spPr>
          <a:xfrm>
            <a:off x="8020940" y="7518400"/>
            <a:ext cx="1529460" cy="923330"/>
          </a:xfrm>
          <a:prstGeom prst="rect">
            <a:avLst/>
          </a:prstGeom>
          <a:noFill/>
        </p:spPr>
        <p:txBody>
          <a:bodyPr wrap="square" rtlCol="0">
            <a:spAutoFit/>
          </a:bodyPr>
          <a:lstStyle/>
          <a:p>
            <a:r>
              <a:rPr lang="en-US" dirty="0"/>
              <a:t>This is the front cover of your flip book. </a:t>
            </a:r>
          </a:p>
        </p:txBody>
      </p:sp>
      <p:sp>
        <p:nvSpPr>
          <p:cNvPr id="5" name="TextBox 4"/>
          <p:cNvSpPr txBox="1"/>
          <p:nvPr/>
        </p:nvSpPr>
        <p:spPr>
          <a:xfrm>
            <a:off x="2358365" y="8424837"/>
            <a:ext cx="4822554" cy="707886"/>
          </a:xfrm>
          <a:prstGeom prst="rect">
            <a:avLst/>
          </a:prstGeom>
          <a:noFill/>
        </p:spPr>
        <p:txBody>
          <a:bodyPr wrap="square" rtlCol="0">
            <a:spAutoFit/>
          </a:bodyPr>
          <a:lstStyle/>
          <a:p>
            <a:pPr algn="ctr"/>
            <a:r>
              <a:rPr lang="en-US" sz="4000" dirty="0"/>
              <a:t>Middle School Science</a:t>
            </a:r>
          </a:p>
        </p:txBody>
      </p:sp>
      <p:sp>
        <p:nvSpPr>
          <p:cNvPr id="6" name="TextBox 5"/>
          <p:cNvSpPr txBox="1"/>
          <p:nvPr/>
        </p:nvSpPr>
        <p:spPr>
          <a:xfrm>
            <a:off x="2358365" y="9132723"/>
            <a:ext cx="4822554" cy="477054"/>
          </a:xfrm>
          <a:prstGeom prst="rect">
            <a:avLst/>
          </a:prstGeom>
          <a:noFill/>
        </p:spPr>
        <p:txBody>
          <a:bodyPr wrap="square" rtlCol="0">
            <a:spAutoFit/>
          </a:bodyPr>
          <a:lstStyle/>
          <a:p>
            <a:pPr algn="ctr"/>
            <a:r>
              <a:rPr lang="en-US" sz="2500" dirty="0"/>
              <a:t>Room 142</a:t>
            </a:r>
          </a:p>
        </p:txBody>
      </p:sp>
      <p:sp>
        <p:nvSpPr>
          <p:cNvPr id="7" name="TextBox 6"/>
          <p:cNvSpPr txBox="1"/>
          <p:nvPr/>
        </p:nvSpPr>
        <p:spPr>
          <a:xfrm flipV="1">
            <a:off x="2240924" y="6168853"/>
            <a:ext cx="5121408" cy="369332"/>
          </a:xfrm>
          <a:prstGeom prst="rect">
            <a:avLst/>
          </a:prstGeom>
          <a:noFill/>
        </p:spPr>
        <p:txBody>
          <a:bodyPr wrap="square" rtlCol="0">
            <a:spAutoFit/>
          </a:bodyPr>
          <a:lstStyle/>
          <a:p>
            <a:r>
              <a:rPr lang="en-US" dirty="0"/>
              <a:t>Glue this flap down in your science notebook.</a:t>
            </a:r>
          </a:p>
        </p:txBody>
      </p:sp>
    </p:spTree>
    <p:extLst>
      <p:ext uri="{BB962C8B-B14F-4D97-AF65-F5344CB8AC3E}">
        <p14:creationId xmlns:p14="http://schemas.microsoft.com/office/powerpoint/2010/main" val="227547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 y="0"/>
            <a:ext cx="7771391" cy="10058400"/>
          </a:xfrm>
          <a:prstGeom prst="rect">
            <a:avLst/>
          </a:prstGeom>
        </p:spPr>
      </p:pic>
      <p:sp>
        <p:nvSpPr>
          <p:cNvPr id="4" name="TextBox 3"/>
          <p:cNvSpPr txBox="1"/>
          <p:nvPr/>
        </p:nvSpPr>
        <p:spPr>
          <a:xfrm>
            <a:off x="7911237" y="3467150"/>
            <a:ext cx="1626463" cy="923330"/>
          </a:xfrm>
          <a:prstGeom prst="rect">
            <a:avLst/>
          </a:prstGeom>
          <a:noFill/>
        </p:spPr>
        <p:txBody>
          <a:bodyPr wrap="square" rtlCol="0">
            <a:spAutoFit/>
          </a:bodyPr>
          <a:lstStyle/>
          <a:p>
            <a:r>
              <a:rPr lang="en-US" dirty="0"/>
              <a:t>This is going to be flap 5 in your flip book.</a:t>
            </a:r>
          </a:p>
        </p:txBody>
      </p:sp>
      <p:sp>
        <p:nvSpPr>
          <p:cNvPr id="5" name="TextBox 4"/>
          <p:cNvSpPr txBox="1"/>
          <p:nvPr/>
        </p:nvSpPr>
        <p:spPr>
          <a:xfrm>
            <a:off x="347708" y="408233"/>
            <a:ext cx="7075095" cy="2400657"/>
          </a:xfrm>
          <a:prstGeom prst="rect">
            <a:avLst/>
          </a:prstGeom>
          <a:noFill/>
        </p:spPr>
        <p:txBody>
          <a:bodyPr wrap="square" rtlCol="0">
            <a:spAutoFit/>
          </a:bodyPr>
          <a:lstStyle/>
          <a:p>
            <a:pPr algn="ctr"/>
            <a:r>
              <a:rPr lang="en-US" sz="1400" dirty="0">
                <a:latin typeface="Arial"/>
                <a:cs typeface="Arial"/>
              </a:rPr>
              <a:t>Hello! My name is Mrs. Davidson.  This is my 4th year teaching at Heritage Community Charter School! I have taught 6</a:t>
            </a:r>
            <a:r>
              <a:rPr lang="en-US" sz="1400" baseline="30000" dirty="0">
                <a:latin typeface="Arial"/>
                <a:cs typeface="Arial"/>
              </a:rPr>
              <a:t>th</a:t>
            </a:r>
            <a:r>
              <a:rPr lang="en-US" sz="1400" dirty="0">
                <a:latin typeface="Arial"/>
                <a:cs typeface="Arial"/>
              </a:rPr>
              <a:t>, 7</a:t>
            </a:r>
            <a:r>
              <a:rPr lang="en-US" sz="1400" baseline="30000" dirty="0">
                <a:latin typeface="Arial"/>
                <a:cs typeface="Arial"/>
              </a:rPr>
              <a:t>th</a:t>
            </a:r>
            <a:r>
              <a:rPr lang="en-US" sz="1400" dirty="0">
                <a:latin typeface="Arial"/>
                <a:cs typeface="Arial"/>
              </a:rPr>
              <a:t>, and 8</a:t>
            </a:r>
            <a:r>
              <a:rPr lang="en-US" sz="1400" baseline="30000" dirty="0">
                <a:latin typeface="Arial"/>
                <a:cs typeface="Arial"/>
              </a:rPr>
              <a:t>th</a:t>
            </a:r>
            <a:r>
              <a:rPr lang="en-US" sz="1400" dirty="0">
                <a:latin typeface="Arial"/>
                <a:cs typeface="Arial"/>
              </a:rPr>
              <a:t> grade science during that time.</a:t>
            </a:r>
          </a:p>
          <a:p>
            <a:pPr algn="ctr"/>
            <a:endParaRPr lang="en-US" sz="1400" dirty="0">
              <a:latin typeface="Arial"/>
              <a:cs typeface="Arial"/>
            </a:endParaRPr>
          </a:p>
          <a:p>
            <a:pPr algn="ctr"/>
            <a:r>
              <a:rPr lang="en-US" sz="1400" dirty="0">
                <a:latin typeface="Arial"/>
                <a:cs typeface="Arial"/>
              </a:rPr>
              <a:t>I’m looking forward to getting to know you and getting this year started! It is important that we all work together as a team in order to help you succeed. If you ever have questions or concerns about what we are doing in class, please ask. I am not a mind reader. If you are uncomfortable about speaking in front of the class, you can talk to me after class, in the hallway, or at lunch time. You can also send me an email:</a:t>
            </a:r>
          </a:p>
          <a:p>
            <a:pPr algn="ctr"/>
            <a:endParaRPr lang="en-US" sz="1400" dirty="0">
              <a:latin typeface="Arial"/>
              <a:cs typeface="Arial"/>
            </a:endParaRPr>
          </a:p>
          <a:p>
            <a:pPr algn="ctr"/>
            <a:r>
              <a:rPr lang="en-US" sz="1400" b="1" dirty="0">
                <a:latin typeface="Javanese Text" panose="02000000000000000000" pitchFamily="2" charset="0"/>
                <a:cs typeface="Arial"/>
              </a:rPr>
              <a:t> </a:t>
            </a:r>
            <a:r>
              <a:rPr lang="en-US" sz="2400" b="1" dirty="0">
                <a:latin typeface="Javanese Text" panose="02000000000000000000" pitchFamily="2" charset="0"/>
                <a:cs typeface="Arial"/>
              </a:rPr>
              <a:t>cdavidson@heritagecommunitycharter.com</a:t>
            </a:r>
          </a:p>
        </p:txBody>
      </p:sp>
      <p:sp>
        <p:nvSpPr>
          <p:cNvPr id="6" name="TextBox 5"/>
          <p:cNvSpPr txBox="1"/>
          <p:nvPr/>
        </p:nvSpPr>
        <p:spPr>
          <a:xfrm>
            <a:off x="347708" y="3629938"/>
            <a:ext cx="7075095" cy="5355312"/>
          </a:xfrm>
          <a:prstGeom prst="rect">
            <a:avLst/>
          </a:prstGeom>
          <a:noFill/>
        </p:spPr>
        <p:txBody>
          <a:bodyPr wrap="square" rtlCol="0">
            <a:spAutoFit/>
          </a:bodyPr>
          <a:lstStyle/>
          <a:p>
            <a:pPr algn="ctr"/>
            <a:r>
              <a:rPr lang="en-US" dirty="0">
                <a:latin typeface="Arial"/>
                <a:cs typeface="Arial"/>
              </a:rPr>
              <a:t>Jackets and sweatshirts are not worn in the building unless they are a school approved sweater or jacket with a logo.</a:t>
            </a:r>
          </a:p>
          <a:p>
            <a:pPr algn="ctr"/>
            <a:endParaRPr lang="en-US" dirty="0">
              <a:latin typeface="Arial"/>
              <a:cs typeface="Arial"/>
            </a:endParaRPr>
          </a:p>
          <a:p>
            <a:pPr algn="ctr"/>
            <a:r>
              <a:rPr lang="en-US" dirty="0">
                <a:latin typeface="Arial"/>
                <a:cs typeface="Arial"/>
              </a:rPr>
              <a:t>Girls: Fingernails may be painted red or pink. Students will be asked to remove nail polish of other colors. One pair of earrings may be worn and should be no larger than a nickel and should not hang further than ½ an inch. One watch, one bracelet, one ring and one necklace may be worn. No unnatural hair color.</a:t>
            </a:r>
          </a:p>
          <a:p>
            <a:pPr algn="ctr"/>
            <a:endParaRPr lang="en-US" dirty="0">
              <a:latin typeface="Arial"/>
              <a:cs typeface="Arial"/>
            </a:endParaRPr>
          </a:p>
          <a:p>
            <a:pPr algn="ctr"/>
            <a:r>
              <a:rPr lang="en-US" dirty="0">
                <a:latin typeface="Arial"/>
                <a:cs typeface="Arial"/>
              </a:rPr>
              <a:t>Boys: Hair must be neatly trimmed above the ears and should not hang below the eyes. No extreme hair styles or unnatural hair color. One watch, one ring, and one necklace may be worn (inside the shirt). </a:t>
            </a:r>
          </a:p>
          <a:p>
            <a:pPr algn="ctr"/>
            <a:endParaRPr lang="en-US" dirty="0">
              <a:latin typeface="Arial"/>
              <a:cs typeface="Arial"/>
            </a:endParaRPr>
          </a:p>
          <a:p>
            <a:pPr algn="ctr"/>
            <a:r>
              <a:rPr lang="en-US" dirty="0">
                <a:latin typeface="Arial"/>
                <a:cs typeface="Arial"/>
              </a:rPr>
              <a:t>Tattoos are not allowed, temporary or otherwise. This includes drawing on the skin with ink pens, markers, highlighters, etc.</a:t>
            </a:r>
          </a:p>
          <a:p>
            <a:pPr algn="ctr"/>
            <a:endParaRPr lang="en-US" dirty="0">
              <a:latin typeface="Arial"/>
              <a:cs typeface="Arial"/>
            </a:endParaRPr>
          </a:p>
          <a:p>
            <a:pPr algn="ctr"/>
            <a:r>
              <a:rPr lang="en-US" dirty="0">
                <a:latin typeface="Arial"/>
                <a:cs typeface="Arial"/>
              </a:rPr>
              <a:t>Students not meeting the dress code will be sent to the office to call home for </a:t>
            </a:r>
            <a:r>
              <a:rPr lang="en-US">
                <a:latin typeface="Arial"/>
                <a:cs typeface="Arial"/>
              </a:rPr>
              <a:t>appropriate attire.</a:t>
            </a:r>
            <a:endParaRPr lang="en-US" dirty="0">
              <a:latin typeface="Arial"/>
              <a:cs typeface="Arial"/>
            </a:endParaRPr>
          </a:p>
        </p:txBody>
      </p:sp>
      <p:sp>
        <p:nvSpPr>
          <p:cNvPr id="7" name="TextBox 6"/>
          <p:cNvSpPr txBox="1"/>
          <p:nvPr/>
        </p:nvSpPr>
        <p:spPr>
          <a:xfrm>
            <a:off x="7911237" y="1016596"/>
            <a:ext cx="1984517" cy="646331"/>
          </a:xfrm>
          <a:prstGeom prst="rect">
            <a:avLst/>
          </a:prstGeom>
          <a:noFill/>
        </p:spPr>
        <p:txBody>
          <a:bodyPr wrap="square" rtlCol="0">
            <a:spAutoFit/>
          </a:bodyPr>
          <a:lstStyle/>
          <a:p>
            <a:r>
              <a:rPr lang="en-US" dirty="0"/>
              <a:t>This is the back of the front  cover.</a:t>
            </a:r>
          </a:p>
        </p:txBody>
      </p:sp>
      <p:sp>
        <p:nvSpPr>
          <p:cNvPr id="8" name="TextBox 7"/>
          <p:cNvSpPr txBox="1"/>
          <p:nvPr/>
        </p:nvSpPr>
        <p:spPr>
          <a:xfrm>
            <a:off x="652657" y="9198659"/>
            <a:ext cx="6465195" cy="646331"/>
          </a:xfrm>
          <a:prstGeom prst="rect">
            <a:avLst/>
          </a:prstGeom>
          <a:noFill/>
        </p:spPr>
        <p:txBody>
          <a:bodyPr wrap="square" rtlCol="0">
            <a:spAutoFit/>
          </a:bodyPr>
          <a:lstStyle/>
          <a:p>
            <a:pPr algn="ctr"/>
            <a:r>
              <a:rPr lang="en-US" sz="3600" dirty="0">
                <a:ln>
                  <a:solidFill>
                    <a:schemeClr val="bg1"/>
                  </a:solidFill>
                </a:ln>
                <a:solidFill>
                  <a:schemeClr val="bg1"/>
                </a:solidFill>
                <a:latin typeface="Showcard Gothic" panose="04020904020102020604" pitchFamily="82" charset="0"/>
              </a:rPr>
              <a:t>Dress Code</a:t>
            </a:r>
          </a:p>
        </p:txBody>
      </p:sp>
    </p:spTree>
    <p:extLst>
      <p:ext uri="{BB962C8B-B14F-4D97-AF65-F5344CB8AC3E}">
        <p14:creationId xmlns:p14="http://schemas.microsoft.com/office/powerpoint/2010/main" val="231462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 y="0"/>
            <a:ext cx="7771391" cy="10058400"/>
          </a:xfrm>
          <a:prstGeom prst="rect">
            <a:avLst/>
          </a:prstGeom>
        </p:spPr>
      </p:pic>
      <p:sp>
        <p:nvSpPr>
          <p:cNvPr id="3" name="TextBox 2"/>
          <p:cNvSpPr txBox="1"/>
          <p:nvPr/>
        </p:nvSpPr>
        <p:spPr>
          <a:xfrm>
            <a:off x="8062809" y="6499758"/>
            <a:ext cx="1284391" cy="923330"/>
          </a:xfrm>
          <a:prstGeom prst="rect">
            <a:avLst/>
          </a:prstGeom>
          <a:noFill/>
        </p:spPr>
        <p:txBody>
          <a:bodyPr wrap="square" rtlCol="0">
            <a:spAutoFit/>
          </a:bodyPr>
          <a:lstStyle/>
          <a:p>
            <a:r>
              <a:rPr lang="en-US" dirty="0"/>
              <a:t>This is flap 1 in your flip book. </a:t>
            </a:r>
          </a:p>
        </p:txBody>
      </p:sp>
      <p:sp>
        <p:nvSpPr>
          <p:cNvPr id="4" name="TextBox 3"/>
          <p:cNvSpPr txBox="1"/>
          <p:nvPr/>
        </p:nvSpPr>
        <p:spPr>
          <a:xfrm>
            <a:off x="7861949" y="204867"/>
            <a:ext cx="1802751" cy="923330"/>
          </a:xfrm>
          <a:prstGeom prst="rect">
            <a:avLst/>
          </a:prstGeom>
          <a:noFill/>
        </p:spPr>
        <p:txBody>
          <a:bodyPr wrap="square" rtlCol="0">
            <a:spAutoFit/>
          </a:bodyPr>
          <a:lstStyle/>
          <a:p>
            <a:r>
              <a:rPr lang="en-US" dirty="0"/>
              <a:t>This is the back of flap 4 in your flip book.</a:t>
            </a:r>
          </a:p>
        </p:txBody>
      </p:sp>
      <p:sp>
        <p:nvSpPr>
          <p:cNvPr id="5" name="TextBox 4"/>
          <p:cNvSpPr txBox="1"/>
          <p:nvPr/>
        </p:nvSpPr>
        <p:spPr>
          <a:xfrm>
            <a:off x="977900" y="9271000"/>
            <a:ext cx="5816600" cy="523220"/>
          </a:xfrm>
          <a:prstGeom prst="rect">
            <a:avLst/>
          </a:prstGeom>
          <a:noFill/>
        </p:spPr>
        <p:txBody>
          <a:bodyPr wrap="square" rtlCol="0">
            <a:spAutoFit/>
          </a:bodyPr>
          <a:lstStyle/>
          <a:p>
            <a:pPr algn="ctr"/>
            <a:r>
              <a:rPr lang="en-US" sz="2800" dirty="0">
                <a:solidFill>
                  <a:schemeClr val="bg1"/>
                </a:solidFill>
                <a:latin typeface="Showcard Gothic" panose="04020904020102020604" pitchFamily="82" charset="0"/>
              </a:rPr>
              <a:t>Expectations and Discipline</a:t>
            </a:r>
          </a:p>
        </p:txBody>
      </p:sp>
      <p:pic>
        <p:nvPicPr>
          <p:cNvPr id="6" name="Picture 5"/>
          <p:cNvPicPr>
            <a:picLocks noChangeAspect="1"/>
          </p:cNvPicPr>
          <p:nvPr/>
        </p:nvPicPr>
        <p:blipFill>
          <a:blip r:embed="rId3"/>
          <a:stretch>
            <a:fillRect/>
          </a:stretch>
        </p:blipFill>
        <p:spPr>
          <a:xfrm>
            <a:off x="360609" y="389190"/>
            <a:ext cx="1624030" cy="1877491"/>
          </a:xfrm>
          <a:prstGeom prst="rect">
            <a:avLst/>
          </a:prstGeom>
        </p:spPr>
      </p:pic>
      <p:sp>
        <p:nvSpPr>
          <p:cNvPr id="7" name="TextBox 1"/>
          <p:cNvSpPr txBox="1"/>
          <p:nvPr/>
        </p:nvSpPr>
        <p:spPr>
          <a:xfrm>
            <a:off x="360609" y="6534296"/>
            <a:ext cx="2974304" cy="132343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a:latin typeface="Janda Capslock" panose="02000503000000020004" pitchFamily="2" charset="0"/>
                <a:ea typeface="HelloMummy" panose="02000603000000000000" pitchFamily="2" charset="0"/>
              </a:rPr>
              <a:t>Expectations:</a:t>
            </a:r>
          </a:p>
          <a:p>
            <a:r>
              <a:rPr lang="en-US" sz="2000" b="1" dirty="0">
                <a:latin typeface="Janda Capslock" panose="02000503000000020004" pitchFamily="2" charset="0"/>
                <a:ea typeface="HelloMummy" panose="02000603000000000000" pitchFamily="2" charset="0"/>
              </a:rPr>
              <a:t>#1	Be Respectful</a:t>
            </a:r>
          </a:p>
          <a:p>
            <a:r>
              <a:rPr lang="en-US" sz="2000" b="1" dirty="0">
                <a:latin typeface="Janda Capslock" panose="02000503000000020004" pitchFamily="2" charset="0"/>
                <a:ea typeface="HelloMummy" panose="02000603000000000000" pitchFamily="2" charset="0"/>
              </a:rPr>
              <a:t>#2	Be Responsible</a:t>
            </a:r>
          </a:p>
          <a:p>
            <a:r>
              <a:rPr lang="en-US" sz="2000" b="1" dirty="0">
                <a:latin typeface="Janda Capslock" panose="02000503000000020004" pitchFamily="2" charset="0"/>
                <a:ea typeface="HelloMummy" panose="02000603000000000000" pitchFamily="2" charset="0"/>
              </a:rPr>
              <a:t>#3	Be Kind</a:t>
            </a:r>
          </a:p>
        </p:txBody>
      </p:sp>
      <p:sp>
        <p:nvSpPr>
          <p:cNvPr id="8" name="TextBox 7"/>
          <p:cNvSpPr txBox="1"/>
          <p:nvPr/>
        </p:nvSpPr>
        <p:spPr>
          <a:xfrm>
            <a:off x="360609" y="7803662"/>
            <a:ext cx="7078320" cy="1477328"/>
          </a:xfrm>
          <a:prstGeom prst="rect">
            <a:avLst/>
          </a:prstGeom>
          <a:noFill/>
        </p:spPr>
        <p:txBody>
          <a:bodyPr wrap="square" rtlCol="0">
            <a:spAutoFit/>
          </a:bodyPr>
          <a:lstStyle/>
          <a:p>
            <a:r>
              <a:rPr lang="en-US" b="1" dirty="0">
                <a:latin typeface="Janda Capslock" panose="02000503000000020004" pitchFamily="2" charset="0"/>
                <a:ea typeface="HelloMummy" panose="02000603000000000000" pitchFamily="2" charset="0"/>
              </a:rPr>
              <a:t>Consequences:</a:t>
            </a:r>
          </a:p>
          <a:p>
            <a:pPr marL="285750" indent="-285750">
              <a:buFont typeface="Arial" panose="020B0604020202020204" pitchFamily="34" charset="0"/>
              <a:buChar char="•"/>
            </a:pPr>
            <a:r>
              <a:rPr lang="en-US" b="1" dirty="0">
                <a:latin typeface="Janda Capslock" panose="02000503000000020004" pitchFamily="2" charset="0"/>
                <a:ea typeface="HelloMummy" panose="02000603000000000000" pitchFamily="2" charset="0"/>
              </a:rPr>
              <a:t>Warning (Verbal or Signal)</a:t>
            </a:r>
          </a:p>
          <a:p>
            <a:pPr marL="285750" indent="-285750">
              <a:buFont typeface="Arial" panose="020B0604020202020204" pitchFamily="34" charset="0"/>
              <a:buChar char="•"/>
            </a:pPr>
            <a:r>
              <a:rPr lang="en-US" b="1" dirty="0">
                <a:latin typeface="Janda Capslock" panose="02000503000000020004" pitchFamily="2" charset="0"/>
                <a:ea typeface="HelloMummy" panose="02000603000000000000" pitchFamily="2" charset="0"/>
              </a:rPr>
              <a:t>Behavior Think Sheet &amp; $2 Fine (Class Money)</a:t>
            </a:r>
          </a:p>
          <a:p>
            <a:pPr marL="285750" indent="-285750">
              <a:buFont typeface="Arial" panose="020B0604020202020204" pitchFamily="34" charset="0"/>
              <a:buChar char="•"/>
            </a:pPr>
            <a:r>
              <a:rPr lang="en-US" b="1" dirty="0">
                <a:latin typeface="Janda Capslock" panose="02000503000000020004" pitchFamily="2" charset="0"/>
                <a:ea typeface="HelloMummy" panose="02000603000000000000" pitchFamily="2" charset="0"/>
              </a:rPr>
              <a:t>Lunch Detention &amp; Student Calls Home</a:t>
            </a:r>
          </a:p>
          <a:p>
            <a:pPr marL="285750" indent="-285750">
              <a:buFont typeface="Arial" panose="020B0604020202020204" pitchFamily="34" charset="0"/>
              <a:buChar char="•"/>
            </a:pPr>
            <a:r>
              <a:rPr lang="en-US" b="1" dirty="0">
                <a:latin typeface="Janda Capslock" panose="02000503000000020004" pitchFamily="2" charset="0"/>
                <a:ea typeface="HelloMummy" panose="02000603000000000000" pitchFamily="2" charset="0"/>
              </a:rPr>
              <a:t>Parent Conference</a:t>
            </a:r>
          </a:p>
        </p:txBody>
      </p:sp>
      <p:sp>
        <p:nvSpPr>
          <p:cNvPr id="9" name="TextBox 8"/>
          <p:cNvSpPr txBox="1"/>
          <p:nvPr/>
        </p:nvSpPr>
        <p:spPr>
          <a:xfrm>
            <a:off x="3334913" y="6534296"/>
            <a:ext cx="4104016" cy="1200329"/>
          </a:xfrm>
          <a:prstGeom prst="rect">
            <a:avLst/>
          </a:prstGeom>
          <a:noFill/>
          <a:ln>
            <a:solidFill>
              <a:schemeClr val="tx1"/>
            </a:solidFill>
          </a:ln>
        </p:spPr>
        <p:txBody>
          <a:bodyPr wrap="square" rtlCol="0">
            <a:spAutoFit/>
          </a:bodyPr>
          <a:lstStyle/>
          <a:p>
            <a:pPr algn="ctr"/>
            <a:r>
              <a:rPr lang="en-US" dirty="0"/>
              <a:t>Mrs. Davidson reserves the right to issue an office referral (pink slip) if classroom consequences are not successful or the behavior warrants it.</a:t>
            </a:r>
          </a:p>
        </p:txBody>
      </p:sp>
      <p:sp>
        <p:nvSpPr>
          <p:cNvPr id="10" name="TextBox 9"/>
          <p:cNvSpPr txBox="1"/>
          <p:nvPr/>
        </p:nvSpPr>
        <p:spPr>
          <a:xfrm>
            <a:off x="2003169" y="338247"/>
            <a:ext cx="5322341" cy="646331"/>
          </a:xfrm>
          <a:prstGeom prst="rect">
            <a:avLst/>
          </a:prstGeom>
          <a:noFill/>
        </p:spPr>
        <p:txBody>
          <a:bodyPr wrap="square" rtlCol="0">
            <a:spAutoFit/>
          </a:bodyPr>
          <a:lstStyle/>
          <a:p>
            <a:r>
              <a:rPr lang="en-US" dirty="0"/>
              <a:t>All student shirts (polo, button down) and sweaters must have an embroidered school logo.</a:t>
            </a:r>
          </a:p>
        </p:txBody>
      </p:sp>
      <p:pic>
        <p:nvPicPr>
          <p:cNvPr id="11" name="Picture 10" descr="trousers - lineart by frankes - line art trousers"/>
          <p:cNvPicPr>
            <a:picLocks noChangeAspect="1"/>
          </p:cNvPicPr>
          <p:nvPr/>
        </p:nvPicPr>
        <p:blipFill>
          <a:blip r:embed="rId4"/>
          <a:stretch>
            <a:fillRect/>
          </a:stretch>
        </p:blipFill>
        <p:spPr>
          <a:xfrm>
            <a:off x="476318" y="2448786"/>
            <a:ext cx="1705938" cy="1763245"/>
          </a:xfrm>
          <a:prstGeom prst="rect">
            <a:avLst/>
          </a:prstGeom>
        </p:spPr>
      </p:pic>
      <p:pic>
        <p:nvPicPr>
          <p:cNvPr id="12" name="Picture 11" descr="File:Polo Shirt Basic Pattern.png - Wikipedia, the free encyclopedia"/>
          <p:cNvPicPr>
            <a:picLocks noChangeAspect="1"/>
          </p:cNvPicPr>
          <p:nvPr/>
        </p:nvPicPr>
        <p:blipFill>
          <a:blip r:embed="rId5"/>
          <a:stretch>
            <a:fillRect/>
          </a:stretch>
        </p:blipFill>
        <p:spPr>
          <a:xfrm>
            <a:off x="4546241" y="1053615"/>
            <a:ext cx="2275531" cy="1706648"/>
          </a:xfrm>
          <a:prstGeom prst="rect">
            <a:avLst/>
          </a:prstGeom>
        </p:spPr>
      </p:pic>
      <p:pic>
        <p:nvPicPr>
          <p:cNvPr id="13" name="Picture 12" descr="pieceful kwilter: October 2011"/>
          <p:cNvPicPr>
            <a:picLocks noChangeAspect="1"/>
          </p:cNvPicPr>
          <p:nvPr/>
        </p:nvPicPr>
        <p:blipFill>
          <a:blip r:embed="rId6"/>
          <a:stretch>
            <a:fillRect/>
          </a:stretch>
        </p:blipFill>
        <p:spPr>
          <a:xfrm>
            <a:off x="5445974" y="3749559"/>
            <a:ext cx="1720403" cy="1499976"/>
          </a:xfrm>
          <a:prstGeom prst="rect">
            <a:avLst/>
          </a:prstGeom>
        </p:spPr>
      </p:pic>
      <p:sp>
        <p:nvSpPr>
          <p:cNvPr id="14" name="TextBox 13"/>
          <p:cNvSpPr txBox="1"/>
          <p:nvPr/>
        </p:nvSpPr>
        <p:spPr>
          <a:xfrm>
            <a:off x="450760" y="4280100"/>
            <a:ext cx="2923504" cy="923330"/>
          </a:xfrm>
          <a:prstGeom prst="rect">
            <a:avLst/>
          </a:prstGeom>
          <a:noFill/>
        </p:spPr>
        <p:txBody>
          <a:bodyPr wrap="square" rtlCol="0">
            <a:spAutoFit/>
          </a:bodyPr>
          <a:lstStyle/>
          <a:p>
            <a:r>
              <a:rPr lang="en-US" dirty="0"/>
              <a:t>Pants must be khaki or navy cotton chino, no jeans, cargo or </a:t>
            </a:r>
            <a:r>
              <a:rPr lang="en-US"/>
              <a:t>jogger style </a:t>
            </a:r>
            <a:r>
              <a:rPr lang="en-US" dirty="0"/>
              <a:t>pants.</a:t>
            </a:r>
          </a:p>
        </p:txBody>
      </p:sp>
      <p:sp>
        <p:nvSpPr>
          <p:cNvPr id="15" name="TextBox 14"/>
          <p:cNvSpPr txBox="1"/>
          <p:nvPr/>
        </p:nvSpPr>
        <p:spPr>
          <a:xfrm>
            <a:off x="2054180" y="1004901"/>
            <a:ext cx="2640169" cy="1477328"/>
          </a:xfrm>
          <a:prstGeom prst="rect">
            <a:avLst/>
          </a:prstGeom>
          <a:noFill/>
        </p:spPr>
        <p:txBody>
          <a:bodyPr wrap="square" rtlCol="0">
            <a:spAutoFit/>
          </a:bodyPr>
          <a:lstStyle/>
          <a:p>
            <a:r>
              <a:rPr lang="en-US" dirty="0"/>
              <a:t>Shirts must be navy or red polo or white or light blue button down. Button down shirts must be tucked in.</a:t>
            </a:r>
          </a:p>
        </p:txBody>
      </p:sp>
      <p:sp>
        <p:nvSpPr>
          <p:cNvPr id="16" name="TextBox 15"/>
          <p:cNvSpPr txBox="1"/>
          <p:nvPr/>
        </p:nvSpPr>
        <p:spPr>
          <a:xfrm>
            <a:off x="2556544" y="2860610"/>
            <a:ext cx="4235545" cy="1200329"/>
          </a:xfrm>
          <a:prstGeom prst="rect">
            <a:avLst/>
          </a:prstGeom>
          <a:noFill/>
        </p:spPr>
        <p:txBody>
          <a:bodyPr wrap="square" rtlCol="0">
            <a:spAutoFit/>
          </a:bodyPr>
          <a:lstStyle/>
          <a:p>
            <a:r>
              <a:rPr lang="en-US" dirty="0"/>
              <a:t>Shoes must be mostly black, white, brown or grey. Laces must match the shoe color. Shoes should not have any brightly colored logos. NO high tops or boots.</a:t>
            </a:r>
          </a:p>
        </p:txBody>
      </p:sp>
      <p:pic>
        <p:nvPicPr>
          <p:cNvPr id="17" name="Picture 16" descr="Tags قفاز مختلفة ملابس"/>
          <p:cNvPicPr>
            <a:picLocks noChangeAspect="1"/>
          </p:cNvPicPr>
          <p:nvPr/>
        </p:nvPicPr>
        <p:blipFill>
          <a:blip r:embed="rId7"/>
          <a:stretch>
            <a:fillRect/>
          </a:stretch>
        </p:blipFill>
        <p:spPr>
          <a:xfrm>
            <a:off x="4546241" y="4287891"/>
            <a:ext cx="759463" cy="1335389"/>
          </a:xfrm>
          <a:prstGeom prst="rect">
            <a:avLst/>
          </a:prstGeom>
        </p:spPr>
      </p:pic>
      <p:sp>
        <p:nvSpPr>
          <p:cNvPr id="18" name="TextBox 17"/>
          <p:cNvSpPr txBox="1"/>
          <p:nvPr/>
        </p:nvSpPr>
        <p:spPr>
          <a:xfrm>
            <a:off x="907961" y="5235718"/>
            <a:ext cx="3786388" cy="373745"/>
          </a:xfrm>
          <a:prstGeom prst="rect">
            <a:avLst/>
          </a:prstGeom>
          <a:noFill/>
        </p:spPr>
        <p:txBody>
          <a:bodyPr wrap="square" rtlCol="0">
            <a:spAutoFit/>
          </a:bodyPr>
          <a:lstStyle/>
          <a:p>
            <a:r>
              <a:rPr lang="en-US" dirty="0"/>
              <a:t>Socks must be black, white or brown.</a:t>
            </a:r>
          </a:p>
        </p:txBody>
      </p:sp>
    </p:spTree>
    <p:extLst>
      <p:ext uri="{BB962C8B-B14F-4D97-AF65-F5344CB8AC3E}">
        <p14:creationId xmlns:p14="http://schemas.microsoft.com/office/powerpoint/2010/main" val="3744915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7" y="0"/>
            <a:ext cx="7771391" cy="10058400"/>
          </a:xfrm>
          <a:prstGeom prst="rect">
            <a:avLst/>
          </a:prstGeom>
        </p:spPr>
      </p:pic>
      <p:sp>
        <p:nvSpPr>
          <p:cNvPr id="3" name="TextBox 2"/>
          <p:cNvSpPr txBox="1"/>
          <p:nvPr/>
        </p:nvSpPr>
        <p:spPr>
          <a:xfrm>
            <a:off x="7876032" y="4494435"/>
            <a:ext cx="1355703" cy="923330"/>
          </a:xfrm>
          <a:prstGeom prst="rect">
            <a:avLst/>
          </a:prstGeom>
          <a:noFill/>
        </p:spPr>
        <p:txBody>
          <a:bodyPr wrap="square" rtlCol="0">
            <a:spAutoFit/>
          </a:bodyPr>
          <a:lstStyle/>
          <a:p>
            <a:r>
              <a:rPr lang="en-US" dirty="0"/>
              <a:t>This is flap 4 of your flip book. </a:t>
            </a:r>
          </a:p>
        </p:txBody>
      </p:sp>
      <p:sp>
        <p:nvSpPr>
          <p:cNvPr id="4" name="TextBox 3"/>
          <p:cNvSpPr txBox="1"/>
          <p:nvPr/>
        </p:nvSpPr>
        <p:spPr>
          <a:xfrm>
            <a:off x="7876032" y="428138"/>
            <a:ext cx="1953768" cy="923330"/>
          </a:xfrm>
          <a:prstGeom prst="rect">
            <a:avLst/>
          </a:prstGeom>
          <a:noFill/>
        </p:spPr>
        <p:txBody>
          <a:bodyPr wrap="square" rtlCol="0">
            <a:spAutoFit/>
          </a:bodyPr>
          <a:lstStyle/>
          <a:p>
            <a:r>
              <a:rPr lang="en-US" dirty="0"/>
              <a:t>This is the back of flap 1 in your flip book.  </a:t>
            </a:r>
          </a:p>
        </p:txBody>
      </p:sp>
      <p:sp>
        <p:nvSpPr>
          <p:cNvPr id="5" name="TextBox 4"/>
          <p:cNvSpPr txBox="1"/>
          <p:nvPr/>
        </p:nvSpPr>
        <p:spPr>
          <a:xfrm>
            <a:off x="285547" y="266700"/>
            <a:ext cx="7201306" cy="1077218"/>
          </a:xfrm>
          <a:prstGeom prst="rect">
            <a:avLst/>
          </a:prstGeom>
          <a:noFill/>
        </p:spPr>
        <p:txBody>
          <a:bodyPr wrap="square" rtlCol="0">
            <a:spAutoFit/>
          </a:bodyPr>
          <a:lstStyle/>
          <a:p>
            <a:pPr algn="ctr"/>
            <a:r>
              <a:rPr lang="en-US" sz="1600" b="1" dirty="0">
                <a:latin typeface="Arial"/>
                <a:cs typeface="Arial"/>
              </a:rPr>
              <a:t>Materials</a:t>
            </a:r>
          </a:p>
          <a:p>
            <a:pPr marL="285750" indent="-285750">
              <a:buFont typeface="Arial" panose="020B0604020202020204" pitchFamily="34" charset="0"/>
              <a:buChar char="•"/>
            </a:pPr>
            <a:r>
              <a:rPr lang="en-US" sz="1600" dirty="0">
                <a:latin typeface="Arial"/>
                <a:cs typeface="Arial"/>
              </a:rPr>
              <a:t>100 page composition notebook </a:t>
            </a:r>
          </a:p>
          <a:p>
            <a:pPr marL="285750" indent="-285750">
              <a:buFont typeface="Arial" panose="020B0604020202020204" pitchFamily="34" charset="0"/>
              <a:buChar char="•"/>
            </a:pPr>
            <a:r>
              <a:rPr lang="en-US" sz="1600" dirty="0">
                <a:latin typeface="Arial"/>
                <a:cs typeface="Arial"/>
              </a:rPr>
              <a:t>Blue or black pen</a:t>
            </a:r>
          </a:p>
          <a:p>
            <a:pPr marL="285750" indent="-285750">
              <a:buFont typeface="Arial" panose="020B0604020202020204" pitchFamily="34" charset="0"/>
              <a:buChar char="•"/>
            </a:pPr>
            <a:r>
              <a:rPr lang="en-US" sz="1600" dirty="0">
                <a:latin typeface="Arial"/>
                <a:cs typeface="Arial"/>
              </a:rPr>
              <a:t>pencil</a:t>
            </a:r>
          </a:p>
        </p:txBody>
      </p:sp>
      <p:sp>
        <p:nvSpPr>
          <p:cNvPr id="6" name="TextBox 5"/>
          <p:cNvSpPr txBox="1"/>
          <p:nvPr/>
        </p:nvSpPr>
        <p:spPr>
          <a:xfrm>
            <a:off x="285547" y="4188440"/>
            <a:ext cx="3533039" cy="4770537"/>
          </a:xfrm>
          <a:prstGeom prst="rect">
            <a:avLst/>
          </a:prstGeom>
          <a:noFill/>
        </p:spPr>
        <p:txBody>
          <a:bodyPr wrap="square" rtlCol="0">
            <a:spAutoFit/>
          </a:bodyPr>
          <a:lstStyle/>
          <a:p>
            <a:r>
              <a:rPr lang="en-US" b="1" dirty="0"/>
              <a:t>Absences:</a:t>
            </a:r>
          </a:p>
          <a:p>
            <a:r>
              <a:rPr lang="en-US" dirty="0"/>
              <a:t>If you are absent, it is your responsibility to make up missed assignments. See the “Absent Bin” for handouts. If you have questions about the work please talk to the absent secretary at your table before you ask Mrs. Davidson.</a:t>
            </a:r>
          </a:p>
          <a:p>
            <a:endParaRPr lang="en-US" dirty="0"/>
          </a:p>
          <a:p>
            <a:r>
              <a:rPr lang="en-US" b="1" dirty="0"/>
              <a:t>Drinks:</a:t>
            </a:r>
          </a:p>
          <a:p>
            <a:r>
              <a:rPr lang="en-US" dirty="0"/>
              <a:t>You may use the classroom drinking fountain anytime you are thirsty without asking permission. Please do not get up to get drinks during teacher instruction or whole class discussion time.</a:t>
            </a:r>
          </a:p>
          <a:p>
            <a:pPr algn="ctr"/>
            <a:endParaRPr lang="en-US" sz="1600" dirty="0">
              <a:latin typeface="Arial"/>
              <a:cs typeface="Arial"/>
            </a:endParaRPr>
          </a:p>
        </p:txBody>
      </p:sp>
      <p:sp>
        <p:nvSpPr>
          <p:cNvPr id="7" name="TextBox 6"/>
          <p:cNvSpPr txBox="1"/>
          <p:nvPr/>
        </p:nvSpPr>
        <p:spPr>
          <a:xfrm>
            <a:off x="977900" y="9271000"/>
            <a:ext cx="5816600" cy="646331"/>
          </a:xfrm>
          <a:prstGeom prst="rect">
            <a:avLst/>
          </a:prstGeom>
          <a:noFill/>
        </p:spPr>
        <p:txBody>
          <a:bodyPr wrap="square" rtlCol="0">
            <a:spAutoFit/>
          </a:bodyPr>
          <a:lstStyle/>
          <a:p>
            <a:pPr algn="ctr"/>
            <a:r>
              <a:rPr lang="en-US" sz="3600" dirty="0">
                <a:solidFill>
                  <a:schemeClr val="bg1"/>
                </a:solidFill>
                <a:latin typeface="Showcard Gothic" panose="04020904020102020604" pitchFamily="82" charset="0"/>
              </a:rPr>
              <a:t>Procedures</a:t>
            </a:r>
          </a:p>
        </p:txBody>
      </p:sp>
      <p:pic>
        <p:nvPicPr>
          <p:cNvPr id="8" name="Picture 7"/>
          <p:cNvPicPr>
            <a:picLocks noChangeAspect="1"/>
          </p:cNvPicPr>
          <p:nvPr/>
        </p:nvPicPr>
        <p:blipFill>
          <a:blip r:embed="rId3"/>
          <a:stretch>
            <a:fillRect/>
          </a:stretch>
        </p:blipFill>
        <p:spPr>
          <a:xfrm>
            <a:off x="4197147" y="1077536"/>
            <a:ext cx="1905000" cy="1724025"/>
          </a:xfrm>
          <a:prstGeom prst="rect">
            <a:avLst/>
          </a:prstGeom>
        </p:spPr>
      </p:pic>
      <p:pic>
        <p:nvPicPr>
          <p:cNvPr id="9" name="Picture 8"/>
          <p:cNvPicPr>
            <a:picLocks noChangeAspect="1"/>
          </p:cNvPicPr>
          <p:nvPr/>
        </p:nvPicPr>
        <p:blipFill>
          <a:blip r:embed="rId4"/>
          <a:stretch>
            <a:fillRect/>
          </a:stretch>
        </p:blipFill>
        <p:spPr>
          <a:xfrm rot="20343231">
            <a:off x="5683424" y="412413"/>
            <a:ext cx="1237244" cy="1544430"/>
          </a:xfrm>
          <a:prstGeom prst="rect">
            <a:avLst/>
          </a:prstGeom>
        </p:spPr>
      </p:pic>
      <p:sp>
        <p:nvSpPr>
          <p:cNvPr id="10" name="TextBox 9"/>
          <p:cNvSpPr txBox="1"/>
          <p:nvPr/>
        </p:nvSpPr>
        <p:spPr>
          <a:xfrm>
            <a:off x="377426" y="1693693"/>
            <a:ext cx="3782856" cy="1200329"/>
          </a:xfrm>
          <a:prstGeom prst="rect">
            <a:avLst/>
          </a:prstGeom>
          <a:noFill/>
          <a:ln>
            <a:solidFill>
              <a:schemeClr val="tx1"/>
            </a:solidFill>
          </a:ln>
        </p:spPr>
        <p:txBody>
          <a:bodyPr wrap="square" rtlCol="0">
            <a:spAutoFit/>
          </a:bodyPr>
          <a:lstStyle/>
          <a:p>
            <a:r>
              <a:rPr lang="en-US" dirty="0"/>
              <a:t>Mrs. Davidson will provide calculators, rulers, highlighters, colored pencils, scissors and glue for classroom use or you may use your own.</a:t>
            </a:r>
          </a:p>
        </p:txBody>
      </p:sp>
      <p:sp>
        <p:nvSpPr>
          <p:cNvPr id="11" name="TextBox 10"/>
          <p:cNvSpPr txBox="1"/>
          <p:nvPr/>
        </p:nvSpPr>
        <p:spPr>
          <a:xfrm>
            <a:off x="3818586" y="4188439"/>
            <a:ext cx="3668267" cy="4247317"/>
          </a:xfrm>
          <a:prstGeom prst="rect">
            <a:avLst/>
          </a:prstGeom>
          <a:noFill/>
        </p:spPr>
        <p:txBody>
          <a:bodyPr wrap="square" rtlCol="0">
            <a:spAutoFit/>
          </a:bodyPr>
          <a:lstStyle/>
          <a:p>
            <a:r>
              <a:rPr lang="en-US" b="1" dirty="0"/>
              <a:t>Questions/Help:</a:t>
            </a:r>
          </a:p>
          <a:p>
            <a:pPr marL="285750" indent="-285750">
              <a:buFont typeface="Arial" panose="020B0604020202020204" pitchFamily="34" charset="0"/>
              <a:buChar char="•"/>
            </a:pPr>
            <a:r>
              <a:rPr lang="en-US" dirty="0"/>
              <a:t> 1</a:t>
            </a:r>
            <a:r>
              <a:rPr lang="en-US" baseline="30000" dirty="0"/>
              <a:t>st</a:t>
            </a:r>
            <a:r>
              <a:rPr lang="en-US" dirty="0"/>
              <a:t> ask a team mate at your table</a:t>
            </a:r>
          </a:p>
          <a:p>
            <a:pPr marL="285750" indent="-285750">
              <a:buFont typeface="Arial" panose="020B0604020202020204" pitchFamily="34" charset="0"/>
              <a:buChar char="•"/>
            </a:pPr>
            <a:r>
              <a:rPr lang="en-US" dirty="0"/>
              <a:t>2</a:t>
            </a:r>
            <a:r>
              <a:rPr lang="en-US" baseline="30000" dirty="0"/>
              <a:t>nd</a:t>
            </a:r>
            <a:r>
              <a:rPr lang="en-US" dirty="0"/>
              <a:t> ask the teacher’s assistant</a:t>
            </a:r>
          </a:p>
          <a:p>
            <a:pPr marL="285750" indent="-285750">
              <a:buFont typeface="Arial" panose="020B0604020202020204" pitchFamily="34" charset="0"/>
              <a:buChar char="•"/>
            </a:pPr>
            <a:r>
              <a:rPr lang="en-US" dirty="0"/>
              <a:t>3</a:t>
            </a:r>
            <a:r>
              <a:rPr lang="en-US" baseline="30000" dirty="0"/>
              <a:t>rd</a:t>
            </a:r>
            <a:r>
              <a:rPr lang="en-US" dirty="0"/>
              <a:t> raise your hand, remain in your seat, and I will come to you</a:t>
            </a:r>
          </a:p>
          <a:p>
            <a:endParaRPr lang="en-US" dirty="0"/>
          </a:p>
          <a:p>
            <a:r>
              <a:rPr lang="en-US" b="1" dirty="0"/>
              <a:t>Tutoring:</a:t>
            </a:r>
            <a:endParaRPr lang="en-US" sz="1600" dirty="0">
              <a:latin typeface="Arial"/>
              <a:cs typeface="Arial"/>
            </a:endParaRPr>
          </a:p>
          <a:p>
            <a:r>
              <a:rPr lang="en-US" dirty="0"/>
              <a:t>Extra help for science is available during middle school lunch time and after school by appointment. If you are struggling with a concept or you need help with an assignment, please meet with Mrs. Davidson to schedule small group or one-on-one help outside of class. </a:t>
            </a:r>
          </a:p>
        </p:txBody>
      </p:sp>
    </p:spTree>
    <p:extLst>
      <p:ext uri="{BB962C8B-B14F-4D97-AF65-F5344CB8AC3E}">
        <p14:creationId xmlns:p14="http://schemas.microsoft.com/office/powerpoint/2010/main" val="10863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 y="0"/>
            <a:ext cx="7771391" cy="10058400"/>
          </a:xfrm>
          <a:prstGeom prst="rect">
            <a:avLst/>
          </a:prstGeom>
        </p:spPr>
      </p:pic>
      <p:sp>
        <p:nvSpPr>
          <p:cNvPr id="3" name="TextBox 2"/>
          <p:cNvSpPr txBox="1"/>
          <p:nvPr/>
        </p:nvSpPr>
        <p:spPr>
          <a:xfrm>
            <a:off x="7965153" y="5795421"/>
            <a:ext cx="1229647" cy="923330"/>
          </a:xfrm>
          <a:prstGeom prst="rect">
            <a:avLst/>
          </a:prstGeom>
          <a:noFill/>
        </p:spPr>
        <p:txBody>
          <a:bodyPr wrap="square" rtlCol="0">
            <a:spAutoFit/>
          </a:bodyPr>
          <a:lstStyle/>
          <a:p>
            <a:r>
              <a:rPr lang="en-US" dirty="0"/>
              <a:t>This is flap 2 in your flip book.</a:t>
            </a:r>
          </a:p>
        </p:txBody>
      </p:sp>
      <p:sp>
        <p:nvSpPr>
          <p:cNvPr id="4" name="TextBox 3"/>
          <p:cNvSpPr txBox="1"/>
          <p:nvPr/>
        </p:nvSpPr>
        <p:spPr>
          <a:xfrm>
            <a:off x="7965153" y="287020"/>
            <a:ext cx="1559847" cy="1200329"/>
          </a:xfrm>
          <a:prstGeom prst="rect">
            <a:avLst/>
          </a:prstGeom>
          <a:noFill/>
        </p:spPr>
        <p:txBody>
          <a:bodyPr wrap="square" rtlCol="0">
            <a:spAutoFit/>
          </a:bodyPr>
          <a:lstStyle/>
          <a:p>
            <a:r>
              <a:rPr lang="en-US" dirty="0"/>
              <a:t>This is the back of flap 3 in your flip book.</a:t>
            </a:r>
          </a:p>
        </p:txBody>
      </p:sp>
      <p:sp>
        <p:nvSpPr>
          <p:cNvPr id="5" name="TextBox 4"/>
          <p:cNvSpPr txBox="1"/>
          <p:nvPr/>
        </p:nvSpPr>
        <p:spPr>
          <a:xfrm>
            <a:off x="279143" y="287020"/>
            <a:ext cx="3475149" cy="4801314"/>
          </a:xfrm>
          <a:prstGeom prst="rect">
            <a:avLst/>
          </a:prstGeom>
          <a:noFill/>
        </p:spPr>
        <p:txBody>
          <a:bodyPr wrap="square" rtlCol="0">
            <a:spAutoFit/>
          </a:bodyPr>
          <a:lstStyle/>
          <a:p>
            <a:r>
              <a:rPr lang="en-US" b="1" dirty="0"/>
              <a:t>Entering Class:</a:t>
            </a:r>
          </a:p>
          <a:p>
            <a:r>
              <a:rPr lang="en-US" dirty="0"/>
              <a:t>Quickly pick up your warm-up (Monday), find your seat, remove necessary materials from your back pack, hang your back pack at the end of your table and begin working on the warm-up. This is a timed five-minute activity.</a:t>
            </a:r>
          </a:p>
          <a:p>
            <a:endParaRPr lang="en-US" dirty="0"/>
          </a:p>
          <a:p>
            <a:r>
              <a:rPr lang="en-US" b="1" dirty="0"/>
              <a:t>Bathroom Usage:</a:t>
            </a:r>
          </a:p>
          <a:p>
            <a:r>
              <a:rPr lang="en-US" dirty="0"/>
              <a:t>One boy and one girl are allowed to leave at a time. Do not ask to leave when the red sign is posted. You may leave when the green sign is posted. Place the orange cone at your seat to signal that you are out.  You must have a hall pass.</a:t>
            </a:r>
          </a:p>
        </p:txBody>
      </p:sp>
      <p:sp>
        <p:nvSpPr>
          <p:cNvPr id="6" name="TextBox 5"/>
          <p:cNvSpPr txBox="1"/>
          <p:nvPr/>
        </p:nvSpPr>
        <p:spPr>
          <a:xfrm>
            <a:off x="279143" y="5795421"/>
            <a:ext cx="7215858" cy="369332"/>
          </a:xfrm>
          <a:prstGeom prst="rect">
            <a:avLst/>
          </a:prstGeom>
          <a:noFill/>
        </p:spPr>
        <p:txBody>
          <a:bodyPr wrap="square" rtlCol="0">
            <a:spAutoFit/>
          </a:bodyPr>
          <a:lstStyle/>
          <a:p>
            <a:pPr algn="ctr"/>
            <a:endParaRPr lang="en-US" dirty="0"/>
          </a:p>
        </p:txBody>
      </p:sp>
      <p:sp>
        <p:nvSpPr>
          <p:cNvPr id="7" name="TextBox 6"/>
          <p:cNvSpPr txBox="1"/>
          <p:nvPr/>
        </p:nvSpPr>
        <p:spPr>
          <a:xfrm>
            <a:off x="977900" y="9271000"/>
            <a:ext cx="5816600" cy="523220"/>
          </a:xfrm>
          <a:prstGeom prst="rect">
            <a:avLst/>
          </a:prstGeom>
          <a:noFill/>
        </p:spPr>
        <p:txBody>
          <a:bodyPr wrap="square" rtlCol="0">
            <a:spAutoFit/>
          </a:bodyPr>
          <a:lstStyle/>
          <a:p>
            <a:pPr algn="ctr"/>
            <a:r>
              <a:rPr lang="en-US" sz="2800" dirty="0">
                <a:solidFill>
                  <a:schemeClr val="bg1"/>
                </a:solidFill>
                <a:latin typeface="Showcard Gothic" panose="04020904020102020604" pitchFamily="82" charset="0"/>
              </a:rPr>
              <a:t>Materials &amp; Communication </a:t>
            </a:r>
          </a:p>
        </p:txBody>
      </p:sp>
      <p:pic>
        <p:nvPicPr>
          <p:cNvPr id="8" name="Picture 7"/>
          <p:cNvPicPr>
            <a:picLocks noChangeAspect="1"/>
          </p:cNvPicPr>
          <p:nvPr/>
        </p:nvPicPr>
        <p:blipFill>
          <a:blip r:embed="rId3"/>
          <a:stretch>
            <a:fillRect/>
          </a:stretch>
        </p:blipFill>
        <p:spPr>
          <a:xfrm>
            <a:off x="447704" y="5852248"/>
            <a:ext cx="1714500" cy="666750"/>
          </a:xfrm>
          <a:prstGeom prst="rect">
            <a:avLst/>
          </a:prstGeom>
        </p:spPr>
      </p:pic>
      <p:pic>
        <p:nvPicPr>
          <p:cNvPr id="9" name="Picture 8"/>
          <p:cNvPicPr>
            <a:picLocks noChangeAspect="1"/>
          </p:cNvPicPr>
          <p:nvPr/>
        </p:nvPicPr>
        <p:blipFill>
          <a:blip r:embed="rId4"/>
          <a:stretch>
            <a:fillRect/>
          </a:stretch>
        </p:blipFill>
        <p:spPr>
          <a:xfrm>
            <a:off x="3180666" y="5852248"/>
            <a:ext cx="2737341" cy="1274174"/>
          </a:xfrm>
          <a:prstGeom prst="rect">
            <a:avLst/>
          </a:prstGeom>
        </p:spPr>
      </p:pic>
      <p:sp>
        <p:nvSpPr>
          <p:cNvPr id="10" name="TextBox 9"/>
          <p:cNvSpPr txBox="1"/>
          <p:nvPr/>
        </p:nvSpPr>
        <p:spPr>
          <a:xfrm>
            <a:off x="310822" y="6563714"/>
            <a:ext cx="2591710" cy="2308324"/>
          </a:xfrm>
          <a:prstGeom prst="rect">
            <a:avLst/>
          </a:prstGeom>
          <a:noFill/>
        </p:spPr>
        <p:txBody>
          <a:bodyPr wrap="square" rtlCol="0">
            <a:spAutoFit/>
          </a:bodyPr>
          <a:lstStyle/>
          <a:p>
            <a:pPr algn="ctr"/>
            <a:r>
              <a:rPr lang="en-US" dirty="0"/>
              <a:t>The class website will be your resource for finding what we did in class, hand outs, presentations, videos, and other resources.</a:t>
            </a:r>
          </a:p>
          <a:p>
            <a:pPr algn="ctr"/>
            <a:endParaRPr lang="en-US" dirty="0"/>
          </a:p>
          <a:p>
            <a:pPr algn="ctr"/>
            <a:r>
              <a:rPr lang="en-US" b="1" dirty="0"/>
              <a:t>hccsscience.weebly.com</a:t>
            </a:r>
          </a:p>
        </p:txBody>
      </p:sp>
      <p:sp>
        <p:nvSpPr>
          <p:cNvPr id="11" name="TextBox 10"/>
          <p:cNvSpPr txBox="1"/>
          <p:nvPr/>
        </p:nvSpPr>
        <p:spPr>
          <a:xfrm>
            <a:off x="3013656" y="6840713"/>
            <a:ext cx="4481345" cy="2308324"/>
          </a:xfrm>
          <a:prstGeom prst="rect">
            <a:avLst/>
          </a:prstGeom>
          <a:noFill/>
        </p:spPr>
        <p:txBody>
          <a:bodyPr wrap="square" rtlCol="0">
            <a:spAutoFit/>
          </a:bodyPr>
          <a:lstStyle/>
          <a:p>
            <a:r>
              <a:rPr lang="en-US" dirty="0"/>
              <a:t>Sign up for remind to get text or email notifications about upcoming events, due dates, and tests.</a:t>
            </a:r>
          </a:p>
          <a:p>
            <a:endParaRPr lang="en-US" dirty="0"/>
          </a:p>
          <a:p>
            <a:r>
              <a:rPr lang="en-US" b="1" dirty="0">
                <a:latin typeface="Arial Narrow" panose="020B0606020202030204" pitchFamily="34" charset="0"/>
                <a:cs typeface="Bell Gothic Std Bold"/>
              </a:rPr>
              <a:t>6</a:t>
            </a:r>
            <a:r>
              <a:rPr lang="en-US" b="1" baseline="30000" dirty="0">
                <a:latin typeface="Arial Narrow" panose="020B0606020202030204" pitchFamily="34" charset="0"/>
                <a:cs typeface="Bell Gothic Std Bold"/>
              </a:rPr>
              <a:t>th</a:t>
            </a:r>
            <a:r>
              <a:rPr lang="en-US" b="1" dirty="0">
                <a:latin typeface="Arial Narrow" panose="020B0606020202030204" pitchFamily="34" charset="0"/>
                <a:cs typeface="Bell Gothic Std Bold"/>
              </a:rPr>
              <a:t> grade: </a:t>
            </a:r>
            <a:r>
              <a:rPr lang="en-US" b="1" dirty="0">
                <a:latin typeface="Arial Narrow" panose="020B0606020202030204" pitchFamily="34" charset="0"/>
                <a:cs typeface="Bell Gothic Std Bold"/>
                <a:hlinkClick r:id="rId5"/>
              </a:rPr>
              <a:t>https://www.remind.com/join/524c</a:t>
            </a:r>
            <a:endParaRPr lang="en-US" b="1" dirty="0">
              <a:latin typeface="Arial Narrow" panose="020B0606020202030204" pitchFamily="34" charset="0"/>
              <a:cs typeface="Bell Gothic Std Bold"/>
            </a:endParaRPr>
          </a:p>
          <a:p>
            <a:r>
              <a:rPr lang="en-US" b="1" dirty="0">
                <a:latin typeface="Arial Narrow" panose="020B0606020202030204" pitchFamily="34" charset="0"/>
                <a:cs typeface="Bell Gothic Std Bold"/>
              </a:rPr>
              <a:t>7</a:t>
            </a:r>
            <a:r>
              <a:rPr lang="en-US" b="1" baseline="30000" dirty="0">
                <a:latin typeface="Arial Narrow" panose="020B0606020202030204" pitchFamily="34" charset="0"/>
                <a:cs typeface="Bell Gothic Std Bold"/>
              </a:rPr>
              <a:t>th</a:t>
            </a:r>
            <a:r>
              <a:rPr lang="en-US" b="1" dirty="0">
                <a:latin typeface="Arial Narrow" panose="020B0606020202030204" pitchFamily="34" charset="0"/>
                <a:cs typeface="Bell Gothic Std Bold"/>
              </a:rPr>
              <a:t> grade: </a:t>
            </a:r>
            <a:r>
              <a:rPr lang="en-US" b="1" dirty="0">
                <a:latin typeface="Arial Narrow" panose="020B0606020202030204" pitchFamily="34" charset="0"/>
                <a:cs typeface="Bell Gothic Std Bold"/>
                <a:hlinkClick r:id="rId6"/>
              </a:rPr>
              <a:t>https://www.remind.com/join/ec6df</a:t>
            </a:r>
            <a:endParaRPr lang="en-US" b="1" dirty="0">
              <a:latin typeface="Arial Narrow" panose="020B0606020202030204" pitchFamily="34" charset="0"/>
              <a:cs typeface="Bell Gothic Std Bold"/>
            </a:endParaRPr>
          </a:p>
          <a:p>
            <a:r>
              <a:rPr lang="en-US" b="1" dirty="0">
                <a:latin typeface="Arial Narrow" panose="020B0606020202030204" pitchFamily="34" charset="0"/>
                <a:cs typeface="Bell Gothic Std Bold"/>
              </a:rPr>
              <a:t>8</a:t>
            </a:r>
            <a:r>
              <a:rPr lang="en-US" b="1" baseline="30000" dirty="0">
                <a:latin typeface="Arial Narrow" panose="020B0606020202030204" pitchFamily="34" charset="0"/>
                <a:cs typeface="Bell Gothic Std Bold"/>
              </a:rPr>
              <a:t>th</a:t>
            </a:r>
            <a:r>
              <a:rPr lang="en-US" b="1" dirty="0">
                <a:latin typeface="Arial Narrow" panose="020B0606020202030204" pitchFamily="34" charset="0"/>
                <a:cs typeface="Bell Gothic Std Bold"/>
              </a:rPr>
              <a:t> grade: </a:t>
            </a:r>
            <a:r>
              <a:rPr lang="en-US" b="1" dirty="0">
                <a:latin typeface="Arial Narrow" panose="020B0606020202030204" pitchFamily="34" charset="0"/>
                <a:cs typeface="Bell Gothic Std Bold"/>
                <a:hlinkClick r:id="rId7"/>
              </a:rPr>
              <a:t>https://www.remind.com/join/777c75</a:t>
            </a:r>
            <a:endParaRPr lang="en-US" b="1" dirty="0">
              <a:latin typeface="Arial Narrow" panose="020B0606020202030204" pitchFamily="34" charset="0"/>
              <a:cs typeface="Bell Gothic Std Bold"/>
            </a:endParaRPr>
          </a:p>
          <a:p>
            <a:endParaRPr lang="en-US" dirty="0"/>
          </a:p>
        </p:txBody>
      </p:sp>
      <p:cxnSp>
        <p:nvCxnSpPr>
          <p:cNvPr id="12" name="Straight Connector 11"/>
          <p:cNvCxnSpPr/>
          <p:nvPr/>
        </p:nvCxnSpPr>
        <p:spPr>
          <a:xfrm>
            <a:off x="2902532" y="5980087"/>
            <a:ext cx="0" cy="3168950"/>
          </a:xfrm>
          <a:prstGeom prst="line">
            <a:avLst/>
          </a:prstGeom>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3773711" y="287019"/>
            <a:ext cx="3584519" cy="4524315"/>
          </a:xfrm>
          <a:prstGeom prst="rect">
            <a:avLst/>
          </a:prstGeom>
          <a:noFill/>
        </p:spPr>
        <p:txBody>
          <a:bodyPr wrap="square" rtlCol="0">
            <a:spAutoFit/>
          </a:bodyPr>
          <a:lstStyle/>
          <a:p>
            <a:r>
              <a:rPr lang="en-US" b="1" dirty="0"/>
              <a:t>Food &amp; Electronic Devices: </a:t>
            </a:r>
          </a:p>
          <a:p>
            <a:r>
              <a:rPr lang="en-US" dirty="0"/>
              <a:t>Food and drink (other than water) is not allowed in the science classroom. Electronics should not be seen or heard in the classroom. </a:t>
            </a:r>
          </a:p>
          <a:p>
            <a:endParaRPr lang="en-US" dirty="0"/>
          </a:p>
          <a:p>
            <a:r>
              <a:rPr lang="en-US" b="1" dirty="0"/>
              <a:t>Exiting Class:</a:t>
            </a:r>
          </a:p>
          <a:p>
            <a:r>
              <a:rPr lang="en-US"/>
              <a:t>In </a:t>
            </a:r>
            <a:r>
              <a:rPr lang="en-US" dirty="0"/>
              <a:t>the last five minutes of class, you will wrap up what you are working on, return materials to the appropriate locations, clean your work space and complete an exit ticket which will be handed in on your way out the door. The teacher, not the bell, dismisses you upon completion of these tasks.</a:t>
            </a:r>
          </a:p>
        </p:txBody>
      </p:sp>
    </p:spTree>
    <p:extLst>
      <p:ext uri="{BB962C8B-B14F-4D97-AF65-F5344CB8AC3E}">
        <p14:creationId xmlns:p14="http://schemas.microsoft.com/office/powerpoint/2010/main" val="366453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7770812" cy="1005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7924800" y="4943475"/>
            <a:ext cx="1231900" cy="92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t>This is flap 3 of your flip book. </a:t>
            </a:r>
          </a:p>
        </p:txBody>
      </p:sp>
      <p:sp>
        <p:nvSpPr>
          <p:cNvPr id="4" name="TextBox 3"/>
          <p:cNvSpPr txBox="1">
            <a:spLocks noChangeArrowheads="1"/>
          </p:cNvSpPr>
          <p:nvPr/>
        </p:nvSpPr>
        <p:spPr bwMode="auto">
          <a:xfrm>
            <a:off x="7924800" y="334963"/>
            <a:ext cx="1916113"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t>This is the back of flap 2 of your flip book.</a:t>
            </a:r>
          </a:p>
        </p:txBody>
      </p:sp>
      <p:sp>
        <p:nvSpPr>
          <p:cNvPr id="5" name="TextBox 4"/>
          <p:cNvSpPr txBox="1">
            <a:spLocks noChangeArrowheads="1"/>
          </p:cNvSpPr>
          <p:nvPr/>
        </p:nvSpPr>
        <p:spPr bwMode="auto">
          <a:xfrm>
            <a:off x="362744" y="208160"/>
            <a:ext cx="7046912" cy="4247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b="1" dirty="0">
                <a:latin typeface="Arial"/>
                <a:cs typeface="Arial"/>
              </a:rPr>
              <a:t>Grading Policy</a:t>
            </a:r>
          </a:p>
          <a:p>
            <a:pPr algn="ctr"/>
            <a:endParaRPr lang="en-US" sz="1200" b="1" dirty="0">
              <a:latin typeface="Arial"/>
              <a:cs typeface="Arial"/>
            </a:endParaRPr>
          </a:p>
          <a:p>
            <a:r>
              <a:rPr lang="en-US" dirty="0">
                <a:latin typeface="Arial"/>
                <a:cs typeface="Arial"/>
              </a:rPr>
              <a:t>The emphasis of middle school science is on learning the content, skills, and processes necessary to do science. Often our concern over grades limits our ability to take risks, try new things, and make mistakes. Because of this, grades will only be given on final assessments such as tests and projects. Other class work like rough drafts, the science notebook, warm-ups, exit tickets, and activities leading up to a final assessment will be provided with extensive, specific feedback so students know where they are performing and what they can do to improve. At the end of each quarter, Mrs. Davidson will conference with every student about their learning, using evidence from the science notebook, quizzes, tests, and projects and then she and the student will decide on an appropriate grade.</a:t>
            </a:r>
          </a:p>
        </p:txBody>
      </p:sp>
      <p:sp>
        <p:nvSpPr>
          <p:cNvPr id="6" name="TextBox 5"/>
          <p:cNvSpPr txBox="1">
            <a:spLocks noChangeArrowheads="1"/>
          </p:cNvSpPr>
          <p:nvPr/>
        </p:nvSpPr>
        <p:spPr bwMode="auto">
          <a:xfrm>
            <a:off x="287338" y="5020637"/>
            <a:ext cx="7208166" cy="42780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1400" b="1" dirty="0">
                <a:latin typeface="Arial" panose="020B0604020202020204" pitchFamily="34" charset="0"/>
                <a:cs typeface="Arial" panose="020B0604020202020204" pitchFamily="34" charset="0"/>
              </a:rPr>
              <a:t>Standards-based Scale</a:t>
            </a:r>
          </a:p>
          <a:p>
            <a:r>
              <a:rPr lang="en-US" sz="1400" dirty="0">
                <a:latin typeface="Arial" panose="020B0604020202020204" pitchFamily="34" charset="0"/>
                <a:cs typeface="Arial" panose="020B0604020202020204" pitchFamily="34" charset="0"/>
              </a:rPr>
              <a:t>4 – Mastered, “I am able to consistently demonstrate my understanding of concepts beyond the learning target.”</a:t>
            </a:r>
          </a:p>
          <a:p>
            <a:r>
              <a:rPr lang="en-US" sz="1400" dirty="0">
                <a:latin typeface="Arial" panose="020B0604020202020204" pitchFamily="34" charset="0"/>
                <a:cs typeface="Arial" panose="020B0604020202020204" pitchFamily="34" charset="0"/>
              </a:rPr>
              <a:t>3 – Proficient, “I am able to consistently demonstrate my understanding independently with few errors.”</a:t>
            </a:r>
          </a:p>
          <a:p>
            <a:r>
              <a:rPr lang="en-US" sz="1400" dirty="0">
                <a:latin typeface="Arial" panose="020B0604020202020204" pitchFamily="34" charset="0"/>
                <a:cs typeface="Arial" panose="020B0604020202020204" pitchFamily="34" charset="0"/>
              </a:rPr>
              <a:t>2 – Progressing, “I am able to demonstrate my understanding of the concept with help.”</a:t>
            </a:r>
          </a:p>
          <a:p>
            <a:r>
              <a:rPr lang="en-US" sz="1400" dirty="0">
                <a:latin typeface="Arial" panose="020B0604020202020204" pitchFamily="34" charset="0"/>
                <a:ea typeface="HelloBrownieBadge" panose="02000603000000000000" pitchFamily="2" charset="0"/>
                <a:cs typeface="Arial" panose="020B0604020202020204" pitchFamily="34" charset="0"/>
              </a:rPr>
              <a:t>1</a:t>
            </a:r>
            <a:r>
              <a:rPr lang="en-US" sz="1400" dirty="0">
                <a:latin typeface="Arial" panose="020B0604020202020204" pitchFamily="34" charset="0"/>
                <a:cs typeface="Arial" panose="020B0604020202020204" pitchFamily="34" charset="0"/>
              </a:rPr>
              <a:t> – Developing, “I am unable to demonstrate my understanding of the concept independently or with help.”</a:t>
            </a:r>
          </a:p>
          <a:p>
            <a:endParaRPr lang="en-US" sz="1400"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Improving Work</a:t>
            </a:r>
          </a:p>
          <a:p>
            <a:r>
              <a:rPr lang="en-US" sz="1400" dirty="0">
                <a:latin typeface="Arial" panose="020B0604020202020204" pitchFamily="34" charset="0"/>
                <a:cs typeface="Arial" panose="020B0604020202020204" pitchFamily="34" charset="0"/>
              </a:rPr>
              <a:t>Students are strongly encouraged to read the feedback provided on all assignments and make the suggested corrections and improvements. Doing so will help students improve their skills and understanding related to the learning target and increase overall mastery of the middle school science topics. </a:t>
            </a:r>
          </a:p>
          <a:p>
            <a:endParaRPr lang="en-US" dirty="0">
              <a:latin typeface="Arial" panose="020B0604020202020204" pitchFamily="34" charset="0"/>
              <a:cs typeface="Arial" panose="020B0604020202020204" pitchFamily="34" charset="0"/>
            </a:endParaRPr>
          </a:p>
          <a:p>
            <a:pPr algn="ctr"/>
            <a:r>
              <a:rPr lang="en-US" sz="2000" dirty="0"/>
              <a:t>“The only real mistake is the one from which we learn nothing.” </a:t>
            </a:r>
          </a:p>
          <a:p>
            <a:pPr algn="ctr"/>
            <a:r>
              <a:rPr lang="en-US" sz="2000" dirty="0"/>
              <a:t>Henry Ford</a:t>
            </a:r>
            <a:endParaRPr lang="en-US"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p:cNvSpPr txBox="1">
            <a:spLocks noChangeArrowheads="1"/>
          </p:cNvSpPr>
          <p:nvPr/>
        </p:nvSpPr>
        <p:spPr bwMode="auto">
          <a:xfrm>
            <a:off x="977900" y="9271000"/>
            <a:ext cx="58166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600" dirty="0">
                <a:solidFill>
                  <a:schemeClr val="bg1"/>
                </a:solidFill>
                <a:latin typeface="Showcard Gothic" panose="04020904020102020604" pitchFamily="82" charset="0"/>
              </a:rPr>
              <a:t>Assessment</a:t>
            </a:r>
          </a:p>
        </p:txBody>
      </p:sp>
    </p:spTree>
    <p:extLst>
      <p:ext uri="{BB962C8B-B14F-4D97-AF65-F5344CB8AC3E}">
        <p14:creationId xmlns:p14="http://schemas.microsoft.com/office/powerpoint/2010/main" val="246233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1381</Words>
  <Application>Microsoft Office PowerPoint</Application>
  <PresentationFormat>Custom</PresentationFormat>
  <Paragraphs>98</Paragraphs>
  <Slides>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vt:i4>
      </vt:variant>
    </vt:vector>
  </HeadingPairs>
  <TitlesOfParts>
    <vt:vector size="18" baseType="lpstr">
      <vt:lpstr>ＭＳ Ｐゴシック</vt:lpstr>
      <vt:lpstr>Arial</vt:lpstr>
      <vt:lpstr>Arial Narrow</vt:lpstr>
      <vt:lpstr>Bell Gothic Std Bold</vt:lpstr>
      <vt:lpstr>Calibri</vt:lpstr>
      <vt:lpstr>Calibri Light</vt:lpstr>
      <vt:lpstr>HelloBrownieBadge</vt:lpstr>
      <vt:lpstr>HelloMummy</vt:lpstr>
      <vt:lpstr>Janda Capslock</vt:lpstr>
      <vt:lpstr>Javanese Text</vt:lpstr>
      <vt:lpstr>Showcard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Davidson</dc:creator>
  <cp:lastModifiedBy>Crystal Davidson</cp:lastModifiedBy>
  <cp:revision>5</cp:revision>
  <dcterms:created xsi:type="dcterms:W3CDTF">2016-08-06T22:46:45Z</dcterms:created>
  <dcterms:modified xsi:type="dcterms:W3CDTF">2016-08-19T23:11:03Z</dcterms:modified>
</cp:coreProperties>
</file>